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handoutMasterIdLst>
    <p:handoutMasterId r:id="rId58"/>
  </p:handoutMasterIdLst>
  <p:sldIdLst>
    <p:sldId id="256" r:id="rId2"/>
    <p:sldId id="432" r:id="rId3"/>
    <p:sldId id="327" r:id="rId4"/>
    <p:sldId id="476" r:id="rId5"/>
    <p:sldId id="257" r:id="rId6"/>
    <p:sldId id="329" r:id="rId7"/>
    <p:sldId id="478" r:id="rId8"/>
    <p:sldId id="479" r:id="rId9"/>
    <p:sldId id="480" r:id="rId10"/>
    <p:sldId id="260" r:id="rId11"/>
    <p:sldId id="261" r:id="rId12"/>
    <p:sldId id="481" r:id="rId13"/>
    <p:sldId id="482" r:id="rId14"/>
    <p:sldId id="263" r:id="rId15"/>
    <p:sldId id="330" r:id="rId16"/>
    <p:sldId id="265" r:id="rId17"/>
    <p:sldId id="266" r:id="rId18"/>
    <p:sldId id="268" r:id="rId19"/>
    <p:sldId id="269" r:id="rId20"/>
    <p:sldId id="270" r:id="rId21"/>
    <p:sldId id="275" r:id="rId22"/>
    <p:sldId id="276" r:id="rId23"/>
    <p:sldId id="277" r:id="rId24"/>
    <p:sldId id="340" r:id="rId25"/>
    <p:sldId id="278" r:id="rId26"/>
    <p:sldId id="279" r:id="rId27"/>
    <p:sldId id="280" r:id="rId28"/>
    <p:sldId id="281" r:id="rId29"/>
    <p:sldId id="341" r:id="rId30"/>
    <p:sldId id="508" r:id="rId31"/>
    <p:sldId id="436" r:id="rId32"/>
    <p:sldId id="486" r:id="rId33"/>
    <p:sldId id="342" r:id="rId34"/>
    <p:sldId id="343" r:id="rId35"/>
    <p:sldId id="344" r:id="rId36"/>
    <p:sldId id="349" r:id="rId37"/>
    <p:sldId id="350" r:id="rId38"/>
    <p:sldId id="364" r:id="rId39"/>
    <p:sldId id="365" r:id="rId40"/>
    <p:sldId id="366" r:id="rId41"/>
    <p:sldId id="367" r:id="rId42"/>
    <p:sldId id="283" r:id="rId43"/>
    <p:sldId id="284" r:id="rId44"/>
    <p:sldId id="348" r:id="rId45"/>
    <p:sldId id="483" r:id="rId46"/>
    <p:sldId id="484" r:id="rId47"/>
    <p:sldId id="286" r:id="rId48"/>
    <p:sldId id="287" r:id="rId49"/>
    <p:sldId id="288" r:id="rId50"/>
    <p:sldId id="289" r:id="rId51"/>
    <p:sldId id="290" r:id="rId52"/>
    <p:sldId id="291" r:id="rId53"/>
    <p:sldId id="292" r:id="rId54"/>
    <p:sldId id="293" r:id="rId55"/>
    <p:sldId id="259"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9215" initials="z" lastIdx="1" clrIdx="0">
    <p:extLst>
      <p:ext uri="{19B8F6BF-5375-455C-9EA6-DF929625EA0E}">
        <p15:presenceInfo xmlns:p15="http://schemas.microsoft.com/office/powerpoint/2012/main" userId="z921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2000" autoAdjust="0"/>
  </p:normalViewPr>
  <p:slideViewPr>
    <p:cSldViewPr snapToGrid="0">
      <p:cViewPr varScale="1">
        <p:scale>
          <a:sx n="79" d="100"/>
          <a:sy n="79" d="100"/>
        </p:scale>
        <p:origin x="619"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07T16:20:06.693"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2020/9/29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001392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3CE73-D578-4015-BF82-0F1E2A2C7430}" type="datetimeFigureOut">
              <a:rPr lang="zh-CN" altLang="en-US" smtClean="0"/>
              <a:t>2020/9/29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C5440-134F-456E-AABC-381EC5842D59}" type="slidenum">
              <a:rPr lang="zh-CN" altLang="en-US" smtClean="0"/>
              <a:t>‹#›</a:t>
            </a:fld>
            <a:endParaRPr lang="zh-CN" altLang="en-US"/>
          </a:p>
        </p:txBody>
      </p:sp>
    </p:spTree>
    <p:extLst>
      <p:ext uri="{BB962C8B-B14F-4D97-AF65-F5344CB8AC3E}">
        <p14:creationId xmlns:p14="http://schemas.microsoft.com/office/powerpoint/2010/main" val="2855853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err="1"/>
              <a:t>sklearn</a:t>
            </a:r>
            <a:r>
              <a:rPr lang="zh-CN" altLang="en-US" dirty="0"/>
              <a:t>库的机器学习图书和网站</a:t>
            </a:r>
          </a:p>
        </p:txBody>
      </p:sp>
      <p:sp>
        <p:nvSpPr>
          <p:cNvPr id="4" name="灯片编号占位符 3"/>
          <p:cNvSpPr>
            <a:spLocks noGrp="1"/>
          </p:cNvSpPr>
          <p:nvPr>
            <p:ph type="sldNum" sz="quarter" idx="5"/>
          </p:nvPr>
        </p:nvSpPr>
        <p:spPr/>
        <p:txBody>
          <a:bodyPr/>
          <a:lstStyle/>
          <a:p>
            <a:fld id="{7F3C5440-134F-456E-AABC-381EC5842D59}" type="slidenum">
              <a:rPr lang="zh-CN" altLang="en-US" smtClean="0"/>
              <a:t>2</a:t>
            </a:fld>
            <a:endParaRPr lang="zh-CN" altLang="en-US"/>
          </a:p>
        </p:txBody>
      </p:sp>
    </p:spTree>
    <p:extLst>
      <p:ext uri="{BB962C8B-B14F-4D97-AF65-F5344CB8AC3E}">
        <p14:creationId xmlns:p14="http://schemas.microsoft.com/office/powerpoint/2010/main" val="108795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92B5D-4C12-4694-9357-C4D47F78D8D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443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92B5D-4C12-4694-9357-C4D47F78D8D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1377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92B5D-4C12-4694-9357-C4D47F78D8D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729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41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92B5D-4C12-4694-9357-C4D47F78D8D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92B5D-4C12-4694-9357-C4D47F78D8D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544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DARPA</a:t>
            </a:r>
            <a:r>
              <a:rPr lang="zh-CN" altLang="en-US" sz="1200" b="0" i="0" kern="1200" dirty="0">
                <a:solidFill>
                  <a:schemeClr val="tx1"/>
                </a:solidFill>
                <a:effectLst/>
                <a:latin typeface="+mn-lt"/>
                <a:ea typeface="+mn-ea"/>
                <a:cs typeface="+mn-cs"/>
              </a:rPr>
              <a:t>一般指美国国防部高级研究计划局</a:t>
            </a:r>
            <a:endParaRPr lang="zh-CN" altLang="en-US" dirty="0"/>
          </a:p>
        </p:txBody>
      </p:sp>
      <p:sp>
        <p:nvSpPr>
          <p:cNvPr id="4" name="灯片编号占位符 3"/>
          <p:cNvSpPr>
            <a:spLocks noGrp="1"/>
          </p:cNvSpPr>
          <p:nvPr>
            <p:ph type="sldNum" sz="quarter" idx="5"/>
          </p:nvPr>
        </p:nvSpPr>
        <p:spPr/>
        <p:txBody>
          <a:bodyPr/>
          <a:lstStyle/>
          <a:p>
            <a:fld id="{7F3C5440-134F-456E-AABC-381EC5842D59}" type="slidenum">
              <a:rPr lang="zh-CN" altLang="en-US" smtClean="0"/>
              <a:t>17</a:t>
            </a:fld>
            <a:endParaRPr lang="zh-CN" altLang="en-US"/>
          </a:p>
        </p:txBody>
      </p:sp>
    </p:spTree>
    <p:extLst>
      <p:ext uri="{BB962C8B-B14F-4D97-AF65-F5344CB8AC3E}">
        <p14:creationId xmlns:p14="http://schemas.microsoft.com/office/powerpoint/2010/main" val="301371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70892B5D-4C12-4694-9357-C4D47F78D8DC}" type="slidenum">
              <a:rPr lang="zh-CN" altLang="en-US" smtClean="0"/>
              <a:t>24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国际人工智能联合会议（</a:t>
            </a:r>
            <a:r>
              <a:rPr lang="en-US" altLang="zh-CN" sz="1200" b="0" i="0" kern="1200" dirty="0">
                <a:solidFill>
                  <a:schemeClr val="tx1"/>
                </a:solidFill>
                <a:effectLst/>
                <a:latin typeface="+mn-lt"/>
                <a:ea typeface="+mn-ea"/>
                <a:cs typeface="+mn-cs"/>
              </a:rPr>
              <a:t>International Joint Conference on Artificial Intelligence, </a:t>
            </a:r>
            <a:r>
              <a:rPr lang="zh-CN" altLang="en-US" sz="1200" b="0" i="0" kern="1200" dirty="0">
                <a:solidFill>
                  <a:schemeClr val="tx1"/>
                </a:solidFill>
                <a:effectLst/>
                <a:latin typeface="+mn-lt"/>
                <a:ea typeface="+mn-ea"/>
                <a:cs typeface="+mn-cs"/>
              </a:rPr>
              <a:t>简称为</a:t>
            </a:r>
            <a:r>
              <a:rPr lang="en-US" altLang="zh-CN" sz="1200" b="0" i="0" kern="1200" dirty="0">
                <a:solidFill>
                  <a:schemeClr val="tx1"/>
                </a:solidFill>
                <a:effectLst/>
                <a:latin typeface="+mn-lt"/>
                <a:ea typeface="+mn-ea"/>
                <a:cs typeface="+mn-cs"/>
              </a:rPr>
              <a:t>IJCAI</a:t>
            </a:r>
            <a:r>
              <a:rPr lang="zh-CN" altLang="en-US" sz="1200" b="0" i="0" kern="1200" dirty="0">
                <a:solidFill>
                  <a:schemeClr val="tx1"/>
                </a:solidFill>
                <a:effectLst/>
                <a:latin typeface="+mn-lt"/>
                <a:ea typeface="+mn-ea"/>
                <a:cs typeface="+mn-cs"/>
              </a:rPr>
              <a:t>）是人工智能领域中最主要的学术会议之一</a:t>
            </a:r>
            <a:endParaRPr lang="en-US" altLang="zh-CN" sz="1200" b="0" i="0" kern="1200" dirty="0">
              <a:solidFill>
                <a:schemeClr val="tx1"/>
              </a:solidFill>
              <a:effectLst/>
              <a:latin typeface="+mn-lt"/>
              <a:ea typeface="+mn-ea"/>
              <a:cs typeface="+mn-cs"/>
            </a:endParaRPr>
          </a:p>
          <a:p>
            <a:r>
              <a:rPr lang="en-US" altLang="zh-CN" b="0" i="0" dirty="0">
                <a:solidFill>
                  <a:srgbClr val="CC0000"/>
                </a:solidFill>
                <a:effectLst/>
                <a:latin typeface="Arial" panose="020B0604020202020204" pitchFamily="34" charset="0"/>
              </a:rPr>
              <a:t>Caltech</a:t>
            </a:r>
            <a:r>
              <a:rPr lang="zh-CN" altLang="en-US" b="0" i="0" dirty="0">
                <a:solidFill>
                  <a:srgbClr val="333333"/>
                </a:solidFill>
                <a:effectLst/>
                <a:latin typeface="Arial" panose="020B0604020202020204" pitchFamily="34" charset="0"/>
              </a:rPr>
              <a:t>一般指加州理工学院</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是世界顶尖的私立研究型大学</a:t>
            </a:r>
            <a:endParaRPr lang="zh-CN" altLang="en-US" dirty="0"/>
          </a:p>
        </p:txBody>
      </p:sp>
      <p:sp>
        <p:nvSpPr>
          <p:cNvPr id="4" name="灯片编号占位符 3"/>
          <p:cNvSpPr>
            <a:spLocks noGrp="1"/>
          </p:cNvSpPr>
          <p:nvPr>
            <p:ph type="sldNum" sz="quarter" idx="5"/>
          </p:nvPr>
        </p:nvSpPr>
        <p:spPr/>
        <p:txBody>
          <a:bodyPr/>
          <a:lstStyle/>
          <a:p>
            <a:fld id="{7F3C5440-134F-456E-AABC-381EC5842D59}" type="slidenum">
              <a:rPr lang="zh-CN" altLang="en-US" smtClean="0"/>
              <a:t>25</a:t>
            </a:fld>
            <a:endParaRPr lang="zh-CN" altLang="en-US"/>
          </a:p>
        </p:txBody>
      </p:sp>
    </p:spTree>
    <p:extLst>
      <p:ext uri="{BB962C8B-B14F-4D97-AF65-F5344CB8AC3E}">
        <p14:creationId xmlns:p14="http://schemas.microsoft.com/office/powerpoint/2010/main" val="1611152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92B5D-4C12-4694-9357-C4D47F78D8D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3729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FD00E351-014B-447D-BC50-288FAF84190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a16="http://schemas.microsoft.com/office/drawing/2014/main" id="{B1CCD538-9C8F-49C8-A973-E9617C37AB06}"/>
              </a:ext>
            </a:extLst>
          </p:cNvPr>
          <p:cNvSpPr>
            <a:spLocks noGrp="1" noChangeArrowheads="1"/>
          </p:cNvSpPr>
          <p:nvPr>
            <p:ph type="body" idx="4294967295"/>
          </p:nvPr>
        </p:nvSpPr>
        <p:spPr/>
        <p:txBody>
          <a:bodyPr/>
          <a:lstStyle/>
          <a:p>
            <a:endParaRPr lang="zh-CN" altLang="en-US"/>
          </a:p>
        </p:txBody>
      </p:sp>
      <p:sp>
        <p:nvSpPr>
          <p:cNvPr id="27652" name="灯片编号占位符 3">
            <a:extLst>
              <a:ext uri="{FF2B5EF4-FFF2-40B4-BE49-F238E27FC236}">
                <a16:creationId xmlns:a16="http://schemas.microsoft.com/office/drawing/2014/main" id="{D66A7B4D-D674-45A3-8854-04F21F0749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584193A0-D59E-4DD2-8E92-49110A1A2212}" type="slidenum">
              <a:rPr lang="zh-CN" altLang="en-US">
                <a:solidFill>
                  <a:srgbClr val="000000"/>
                </a:solidFill>
              </a:rPr>
              <a:pPr eaLnBrk="1" hangingPunct="1">
                <a:buFont typeface="Arial" panose="020B0604020202020204" pitchFamily="34" charset="0"/>
                <a:buNone/>
              </a:pPr>
              <a:t>31</a:t>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userDrawn="1"/>
        </p:nvSpPr>
        <p:spPr bwMode="auto">
          <a:xfrm>
            <a:off x="914400" y="3167064"/>
            <a:ext cx="10363200" cy="109537"/>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CC3300"/>
          </a:solidFill>
          <a:ln w="9525">
            <a:solidFill>
              <a:srgbClr val="CC6600"/>
            </a:solidFill>
            <a:round/>
          </a:ln>
        </p:spPr>
        <p:txBody>
          <a:bodyPr/>
          <a:lstStyle/>
          <a:p>
            <a:pPr algn="l">
              <a:defRPr/>
            </a:pPr>
            <a:endParaRPr lang="zh-CN" altLang="zh-CN" sz="2400" b="0">
              <a:solidFill>
                <a:schemeClr val="tx1"/>
              </a:solidFill>
              <a:ea typeface="宋体" panose="02010600030101010101" pitchFamily="2" charset="-122"/>
            </a:endParaRPr>
          </a:p>
        </p:txBody>
      </p:sp>
      <p:sp>
        <p:nvSpPr>
          <p:cNvPr id="5" name="Line 11"/>
          <p:cNvSpPr>
            <a:spLocks noChangeShapeType="1"/>
          </p:cNvSpPr>
          <p:nvPr userDrawn="1"/>
        </p:nvSpPr>
        <p:spPr bwMode="auto">
          <a:xfrm>
            <a:off x="5857102" y="6705600"/>
            <a:ext cx="6334898" cy="0"/>
          </a:xfrm>
          <a:prstGeom prst="line">
            <a:avLst/>
          </a:prstGeom>
          <a:noFill/>
          <a:ln w="34925">
            <a:solidFill>
              <a:srgbClr val="CC3300"/>
            </a:solidFill>
            <a:round/>
          </a:ln>
          <a:effectLst/>
        </p:spPr>
        <p:txBody>
          <a:bodyPr/>
          <a:lstStyle/>
          <a:p>
            <a:pPr>
              <a:defRPr/>
            </a:pPr>
            <a:endParaRPr lang="zh-CN" altLang="en-US" sz="1800"/>
          </a:p>
        </p:txBody>
      </p:sp>
      <p:sp>
        <p:nvSpPr>
          <p:cNvPr id="6" name="Line 14"/>
          <p:cNvSpPr>
            <a:spLocks noChangeShapeType="1"/>
          </p:cNvSpPr>
          <p:nvPr userDrawn="1"/>
        </p:nvSpPr>
        <p:spPr bwMode="auto">
          <a:xfrm>
            <a:off x="-1" y="6705600"/>
            <a:ext cx="5857103" cy="0"/>
          </a:xfrm>
          <a:prstGeom prst="line">
            <a:avLst/>
          </a:prstGeom>
          <a:noFill/>
          <a:ln w="34925">
            <a:solidFill>
              <a:srgbClr val="CC3300"/>
            </a:solidFill>
            <a:round/>
          </a:ln>
          <a:effectLst/>
        </p:spPr>
        <p:txBody>
          <a:bodyPr/>
          <a:lstStyle/>
          <a:p>
            <a:pPr>
              <a:defRPr/>
            </a:pPr>
            <a:endParaRPr lang="zh-CN" altLang="en-US" sz="1800"/>
          </a:p>
        </p:txBody>
      </p:sp>
      <p:sp>
        <p:nvSpPr>
          <p:cNvPr id="8194" name="Rectangle 2"/>
          <p:cNvSpPr>
            <a:spLocks noGrp="1" noChangeArrowheads="1"/>
          </p:cNvSpPr>
          <p:nvPr>
            <p:ph type="ctrTitle"/>
          </p:nvPr>
        </p:nvSpPr>
        <p:spPr>
          <a:xfrm>
            <a:off x="914400" y="1751578"/>
            <a:ext cx="10363200" cy="899980"/>
          </a:xfrm>
          <a:prstGeom prst="rect">
            <a:avLst/>
          </a:prstGeom>
        </p:spPr>
        <p:txBody>
          <a:bodyPr/>
          <a:lstStyle>
            <a:lvl1pPr>
              <a:defRPr sz="4000"/>
            </a:lvl1pPr>
          </a:lstStyle>
          <a:p>
            <a:r>
              <a:rPr lang="zh-CN" altLang="en-US"/>
              <a:t>单击此处编辑母版标题样式</a:t>
            </a:r>
            <a:endParaRPr lang="zh-CN" altLang="en-US" dirty="0"/>
          </a:p>
        </p:txBody>
      </p:sp>
      <p:sp>
        <p:nvSpPr>
          <p:cNvPr id="8195" name="Rectangle 3"/>
          <p:cNvSpPr>
            <a:spLocks noGrp="1" noChangeArrowheads="1"/>
          </p:cNvSpPr>
          <p:nvPr>
            <p:ph type="subTitle" idx="1"/>
          </p:nvPr>
        </p:nvSpPr>
        <p:spPr>
          <a:xfrm>
            <a:off x="1930400" y="3929448"/>
            <a:ext cx="9347200" cy="1248033"/>
          </a:xfrm>
          <a:prstGeom prst="rect">
            <a:avLst/>
          </a:prstGeom>
        </p:spPr>
        <p:txBody>
          <a:bodyPr/>
          <a:lstStyle>
            <a:lvl1pPr marL="0" indent="0" algn="ctr">
              <a:buFont typeface="Wingdings" panose="05000000000000000000" pitchFamily="2" charset="2"/>
              <a:buNone/>
              <a:defRPr sz="2800">
                <a:latin typeface="Arial" panose="020B0604020202020204" pitchFamily="34" charset="0"/>
                <a:cs typeface="Arial" panose="020B0604020202020204" pitchFamily="34" charset="0"/>
              </a:defRPr>
            </a:lvl1pPr>
          </a:lstStyle>
          <a:p>
            <a:r>
              <a:rPr lang="zh-CN" altLang="en-US"/>
              <a:t>单击此处编辑母版副标题样式</a:t>
            </a:r>
            <a:endParaRPr lang="zh-CN" altLang="en-US" dirty="0"/>
          </a:p>
        </p:txBody>
      </p:sp>
      <p:sp>
        <p:nvSpPr>
          <p:cNvPr id="8" name="Rectangle 4"/>
          <p:cNvSpPr>
            <a:spLocks noGrp="1" noChangeArrowheads="1"/>
          </p:cNvSpPr>
          <p:nvPr>
            <p:ph type="dt" sz="half" idx="10"/>
          </p:nvPr>
        </p:nvSpPr>
        <p:spPr>
          <a:xfrm>
            <a:off x="914400" y="6248400"/>
            <a:ext cx="2540000" cy="457200"/>
          </a:xfrm>
        </p:spPr>
        <p:txBody>
          <a:bodyPr lIns="91440" tIns="45720" rIns="91440" bIns="45720"/>
          <a:lstStyle>
            <a:lvl1pPr>
              <a:defRPr>
                <a:solidFill>
                  <a:schemeClr val="tx1"/>
                </a:solidFill>
              </a:defRPr>
            </a:lvl1pPr>
          </a:lstStyle>
          <a:p>
            <a:pPr>
              <a:defRPr/>
            </a:pPr>
            <a:fld id="{4B5EC891-C588-48A9-9809-20BDC72C834A}" type="datetime1">
              <a:rPr lang="zh-CN" altLang="en-US"/>
              <a:t>2020/9/29</a:t>
            </a:fld>
            <a:endParaRPr lang="en-US" altLang="zh-CN"/>
          </a:p>
        </p:txBody>
      </p:sp>
      <p:sp>
        <p:nvSpPr>
          <p:cNvPr id="10" name="Rectangle 6"/>
          <p:cNvSpPr>
            <a:spLocks noGrp="1" noChangeArrowheads="1"/>
          </p:cNvSpPr>
          <p:nvPr>
            <p:ph type="sldNum" sz="quarter" idx="12"/>
          </p:nvPr>
        </p:nvSpPr>
        <p:spPr>
          <a:xfrm>
            <a:off x="8737600" y="6248400"/>
            <a:ext cx="2540000" cy="457200"/>
          </a:xfrm>
        </p:spPr>
        <p:txBody>
          <a:bodyPr lIns="91440" tIns="45720" rIns="91440" bIns="45720"/>
          <a:lstStyle>
            <a:lvl1pPr>
              <a:defRPr>
                <a:solidFill>
                  <a:schemeClr val="tx1"/>
                </a:solidFill>
              </a:defRPr>
            </a:lvl1pPr>
          </a:lstStyle>
          <a:p>
            <a:fld id="{03B1E796-71BE-495F-9F47-415CAACE480D}" type="slidenum">
              <a:rPr lang="en-US" altLang="zh-CN"/>
              <a:t>‹#›</a:t>
            </a:fld>
            <a:endParaRPr lang="en-US" altLang="zh-CN"/>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7556" y="6000909"/>
            <a:ext cx="2139092" cy="67997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755651" y="1219200"/>
            <a:ext cx="10668000" cy="48006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A7BA4DB3-631B-49FE-8229-1964CE768A64}" type="datetime1">
              <a:rPr lang="zh-CN" altLang="en-US"/>
              <a:t>2020/9/29</a:t>
            </a:fld>
            <a:endParaRPr lang="en-US" altLang="zh-CN"/>
          </a:p>
        </p:txBody>
      </p:sp>
      <p:sp>
        <p:nvSpPr>
          <p:cNvPr id="6" name="Rectangle 8"/>
          <p:cNvSpPr>
            <a:spLocks noGrp="1" noChangeArrowheads="1"/>
          </p:cNvSpPr>
          <p:nvPr>
            <p:ph type="sldNum" sz="quarter" idx="12"/>
          </p:nvPr>
        </p:nvSpPr>
        <p:spPr/>
        <p:txBody>
          <a:bodyPr/>
          <a:lstStyle>
            <a:lvl1pPr>
              <a:defRPr/>
            </a:lvl1pPr>
          </a:lstStyle>
          <a:p>
            <a:fld id="{1F11E260-42A6-4C75-B080-E2A1853B5C9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304800"/>
            <a:ext cx="2669116" cy="57150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1" y="304800"/>
            <a:ext cx="7806267" cy="57150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BF6D614A-A430-4242-BC59-F98E938320BE}" type="datetime1">
              <a:rPr lang="zh-CN" altLang="en-US"/>
              <a:t>2020/9/29</a:t>
            </a:fld>
            <a:endParaRPr lang="en-US" altLang="zh-CN"/>
          </a:p>
        </p:txBody>
      </p:sp>
      <p:sp>
        <p:nvSpPr>
          <p:cNvPr id="6" name="Rectangle 8"/>
          <p:cNvSpPr>
            <a:spLocks noGrp="1" noChangeArrowheads="1"/>
          </p:cNvSpPr>
          <p:nvPr>
            <p:ph type="sldNum" sz="quarter" idx="12"/>
          </p:nvPr>
        </p:nvSpPr>
        <p:spPr/>
        <p:txBody>
          <a:bodyPr/>
          <a:lstStyle>
            <a:lvl1pPr>
              <a:defRPr/>
            </a:lvl1pPr>
          </a:lstStyle>
          <a:p>
            <a:fld id="{0D7DF5C1-34B2-449A-86B3-B27808BD36AB}"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556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2BB01A15-FC55-4777-8BAB-6AEF3956518A}" type="datetime1">
              <a:rPr lang="zh-CN" altLang="en-US"/>
              <a:t>2020/9/29</a:t>
            </a:fld>
            <a:endParaRPr lang="en-US" altLang="zh-CN"/>
          </a:p>
        </p:txBody>
      </p:sp>
      <p:sp>
        <p:nvSpPr>
          <p:cNvPr id="6" name="Rectangle 7"/>
          <p:cNvSpPr>
            <a:spLocks noGrp="1" noChangeArrowheads="1"/>
          </p:cNvSpPr>
          <p:nvPr>
            <p:ph type="ftr" sz="quarter" idx="11"/>
          </p:nvPr>
        </p:nvSpPr>
        <p:spPr>
          <a:xfrm>
            <a:off x="3325284" y="6470650"/>
            <a:ext cx="5399616" cy="304800"/>
          </a:xfrm>
          <a:prstGeom prst="rect">
            <a:avLst/>
          </a:prstGeom>
        </p:spPr>
        <p:txBody>
          <a:bodyPr/>
          <a:lstStyle>
            <a:lvl1pPr>
              <a:defRPr/>
            </a:lvl1pPr>
          </a:lstStyle>
          <a:p>
            <a:pPr>
              <a:defRPr/>
            </a:pPr>
            <a:r>
              <a:rPr lang="en-US" altLang="zh-CN"/>
              <a:t>SIGNAL ANALYSIS AND PROCESSING</a:t>
            </a:r>
          </a:p>
        </p:txBody>
      </p:sp>
      <p:sp>
        <p:nvSpPr>
          <p:cNvPr id="7" name="Rectangle 8"/>
          <p:cNvSpPr>
            <a:spLocks noGrp="1" noChangeArrowheads="1"/>
          </p:cNvSpPr>
          <p:nvPr>
            <p:ph type="sldNum" sz="quarter" idx="12"/>
          </p:nvPr>
        </p:nvSpPr>
        <p:spPr/>
        <p:txBody>
          <a:bodyPr/>
          <a:lstStyle>
            <a:lvl1pPr>
              <a:defRPr/>
            </a:lvl1pPr>
          </a:lstStyle>
          <a:p>
            <a:fld id="{0B61DEBF-5384-498E-A8A8-3C8FE3B40709}"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556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12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12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dt" sz="half" idx="10"/>
          </p:nvPr>
        </p:nvSpPr>
        <p:spPr/>
        <p:txBody>
          <a:bodyPr/>
          <a:lstStyle>
            <a:lvl1pPr>
              <a:defRPr/>
            </a:lvl1pPr>
          </a:lstStyle>
          <a:p>
            <a:pPr>
              <a:defRPr/>
            </a:pPr>
            <a:fld id="{F00835FB-E2B9-4A21-8474-C8CF32BAACC3}" type="datetime1">
              <a:rPr lang="zh-CN" altLang="en-US"/>
              <a:t>2020/9/29</a:t>
            </a:fld>
            <a:endParaRPr lang="en-US" altLang="zh-CN"/>
          </a:p>
        </p:txBody>
      </p:sp>
      <p:sp>
        <p:nvSpPr>
          <p:cNvPr id="8" name="Rectangle 8"/>
          <p:cNvSpPr>
            <a:spLocks noGrp="1" noChangeArrowheads="1"/>
          </p:cNvSpPr>
          <p:nvPr>
            <p:ph type="sldNum" sz="quarter" idx="12"/>
          </p:nvPr>
        </p:nvSpPr>
        <p:spPr/>
        <p:txBody>
          <a:bodyPr/>
          <a:lstStyle>
            <a:lvl1pPr>
              <a:defRPr/>
            </a:lvl1pPr>
          </a:lstStyle>
          <a:p>
            <a:fld id="{088C074B-3167-4FD7-B824-BF6B1BE358E9}"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304800"/>
            <a:ext cx="10668000" cy="6096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7556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12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556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12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AA59263C-BD72-482C-8D78-95CADB537257}" type="datetime1">
              <a:rPr lang="zh-CN" altLang="en-US"/>
              <a:t>2020/9/29</a:t>
            </a:fld>
            <a:endParaRPr lang="en-US" altLang="zh-CN"/>
          </a:p>
        </p:txBody>
      </p:sp>
      <p:sp>
        <p:nvSpPr>
          <p:cNvPr id="9" name="Rectangle 8"/>
          <p:cNvSpPr>
            <a:spLocks noGrp="1" noChangeArrowheads="1"/>
          </p:cNvSpPr>
          <p:nvPr>
            <p:ph type="sldNum" sz="quarter" idx="12"/>
          </p:nvPr>
        </p:nvSpPr>
        <p:spPr/>
        <p:txBody>
          <a:bodyPr/>
          <a:lstStyle>
            <a:lvl1pPr>
              <a:defRPr/>
            </a:lvl1pPr>
          </a:lstStyle>
          <a:p>
            <a:fld id="{A2949D3C-04B6-4ACB-830E-2A5DBD02EE0B}"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神经网络">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30767" y="6553201"/>
            <a:ext cx="2641600" cy="238125"/>
          </a:xfrm>
        </p:spPr>
        <p:txBody>
          <a:bodyPr/>
          <a:lstStyle>
            <a:lvl1pPr>
              <a:defRPr/>
            </a:lvl1pPr>
          </a:lstStyle>
          <a:p>
            <a:pPr>
              <a:defRPr/>
            </a:pPr>
            <a:fld id="{475F2974-A565-48EB-BE06-0BED6BD5DC9C}" type="datetime1">
              <a:rPr lang="zh-CN" altLang="en-US"/>
              <a:t>2020/9/29</a:t>
            </a:fld>
            <a:endParaRPr lang="en-US" altLang="zh-CN" dirty="0"/>
          </a:p>
        </p:txBody>
      </p:sp>
      <p:sp>
        <p:nvSpPr>
          <p:cNvPr id="3" name="Rectangle 8"/>
          <p:cNvSpPr>
            <a:spLocks noGrp="1" noChangeArrowheads="1"/>
          </p:cNvSpPr>
          <p:nvPr>
            <p:ph type="sldNum" sz="quarter" idx="11"/>
          </p:nvPr>
        </p:nvSpPr>
        <p:spPr/>
        <p:txBody>
          <a:bodyPr/>
          <a:lstStyle>
            <a:lvl1pPr>
              <a:defRPr/>
            </a:lvl1pPr>
          </a:lstStyle>
          <a:p>
            <a:fld id="{8A43780D-5C61-47C7-84FD-DBDC025933FC}" type="slidenum">
              <a:rPr lang="en-US" altLang="zh-CN"/>
              <a:t>‹#›</a:t>
            </a:fld>
            <a:endParaRPr lang="en-US" altLang="zh-CN"/>
          </a:p>
        </p:txBody>
      </p:sp>
      <p:sp>
        <p:nvSpPr>
          <p:cNvPr id="4" name="标题 3">
            <a:extLst>
              <a:ext uri="{FF2B5EF4-FFF2-40B4-BE49-F238E27FC236}">
                <a16:creationId xmlns:a16="http://schemas.microsoft.com/office/drawing/2014/main" id="{6A632EEB-92D9-43A7-8454-FBBE5CA14BAD}"/>
              </a:ext>
            </a:extLst>
          </p:cNvPr>
          <p:cNvSpPr>
            <a:spLocks noGrp="1"/>
          </p:cNvSpPr>
          <p:nvPr>
            <p:ph type="title"/>
          </p:nvPr>
        </p:nvSpPr>
        <p:spPr>
          <a:xfrm>
            <a:off x="838200" y="365126"/>
            <a:ext cx="7997890" cy="530614"/>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91076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extLst>
      <p:ext uri="{BB962C8B-B14F-4D97-AF65-F5344CB8AC3E}">
        <p14:creationId xmlns:p14="http://schemas.microsoft.com/office/powerpoint/2010/main" val="3049034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30767" y="6553201"/>
            <a:ext cx="2641600" cy="238125"/>
          </a:xfrm>
        </p:spPr>
        <p:txBody>
          <a:bodyPr/>
          <a:lstStyle>
            <a:lvl1pPr>
              <a:defRPr/>
            </a:lvl1pPr>
          </a:lstStyle>
          <a:p>
            <a:pPr>
              <a:defRPr/>
            </a:pPr>
            <a:fld id="{475F2974-A565-48EB-BE06-0BED6BD5DC9C}" type="datetime1">
              <a:rPr lang="zh-CN" altLang="en-US"/>
              <a:t>2020/9/29</a:t>
            </a:fld>
            <a:endParaRPr lang="en-US" altLang="zh-CN" dirty="0"/>
          </a:p>
        </p:txBody>
      </p:sp>
      <p:sp>
        <p:nvSpPr>
          <p:cNvPr id="3" name="Rectangle 8"/>
          <p:cNvSpPr>
            <a:spLocks noGrp="1" noChangeArrowheads="1"/>
          </p:cNvSpPr>
          <p:nvPr>
            <p:ph type="sldNum" sz="quarter" idx="11"/>
          </p:nvPr>
        </p:nvSpPr>
        <p:spPr/>
        <p:txBody>
          <a:bodyPr/>
          <a:lstStyle>
            <a:lvl1pPr>
              <a:defRPr/>
            </a:lvl1pPr>
          </a:lstStyle>
          <a:p>
            <a:fld id="{8A43780D-5C61-47C7-84FD-DBDC025933FC}"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9B221B53-B291-46CE-877E-FAA38E6ADDA6}" type="datetime1">
              <a:rPr lang="zh-CN" altLang="en-US"/>
              <a:t>2020/9/29</a:t>
            </a:fld>
            <a:endParaRPr lang="en-US" altLang="zh-CN"/>
          </a:p>
        </p:txBody>
      </p:sp>
      <p:sp>
        <p:nvSpPr>
          <p:cNvPr id="6" name="Rectangle 8"/>
          <p:cNvSpPr>
            <a:spLocks noGrp="1" noChangeArrowheads="1"/>
          </p:cNvSpPr>
          <p:nvPr>
            <p:ph type="sldNum" sz="quarter" idx="12"/>
          </p:nvPr>
        </p:nvSpPr>
        <p:spPr/>
        <p:txBody>
          <a:bodyPr/>
          <a:lstStyle>
            <a:lvl1pPr>
              <a:defRPr/>
            </a:lvl1pPr>
          </a:lstStyle>
          <a:p>
            <a:fld id="{25BC82A5-DEC4-45F1-BF74-2438303C9B44}"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55651" y="1219200"/>
            <a:ext cx="52324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219200"/>
            <a:ext cx="52324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9A989423-4571-428E-9D57-3E386FFA017D}" type="datetime1">
              <a:rPr lang="zh-CN" altLang="en-US"/>
              <a:t>2020/9/29</a:t>
            </a:fld>
            <a:endParaRPr lang="en-US" altLang="zh-CN"/>
          </a:p>
        </p:txBody>
      </p:sp>
      <p:sp>
        <p:nvSpPr>
          <p:cNvPr id="7" name="Rectangle 8"/>
          <p:cNvSpPr>
            <a:spLocks noGrp="1" noChangeArrowheads="1"/>
          </p:cNvSpPr>
          <p:nvPr>
            <p:ph type="sldNum" sz="quarter" idx="12"/>
          </p:nvPr>
        </p:nvSpPr>
        <p:spPr/>
        <p:txBody>
          <a:bodyPr/>
          <a:lstStyle>
            <a:lvl1pPr>
              <a:defRPr/>
            </a:lvl1pPr>
          </a:lstStyle>
          <a:p>
            <a:fld id="{F3A550D2-4B67-4914-BF83-63D9BCCFF0B9}"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3E32E941-4A46-4A72-917D-2159BC3588D0}" type="datetime1">
              <a:rPr lang="zh-CN" altLang="en-US"/>
              <a:t>2020/9/29</a:t>
            </a:fld>
            <a:endParaRPr lang="en-US" altLang="zh-CN"/>
          </a:p>
        </p:txBody>
      </p:sp>
      <p:sp>
        <p:nvSpPr>
          <p:cNvPr id="9" name="Rectangle 8"/>
          <p:cNvSpPr>
            <a:spLocks noGrp="1" noChangeArrowheads="1"/>
          </p:cNvSpPr>
          <p:nvPr>
            <p:ph type="sldNum" sz="quarter" idx="12"/>
          </p:nvPr>
        </p:nvSpPr>
        <p:spPr/>
        <p:txBody>
          <a:bodyPr/>
          <a:lstStyle>
            <a:lvl1pPr>
              <a:defRPr/>
            </a:lvl1pPr>
          </a:lstStyle>
          <a:p>
            <a:fld id="{AE67DE06-A8FC-4A02-B0B1-3E39E2702511}"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BFEE6F7D-3919-4651-8CA4-7B751C71BA14}" type="datetime1">
              <a:rPr lang="zh-CN" altLang="en-US"/>
              <a:t>2020/9/29</a:t>
            </a:fld>
            <a:endParaRPr lang="en-US" altLang="zh-CN"/>
          </a:p>
        </p:txBody>
      </p:sp>
      <p:sp>
        <p:nvSpPr>
          <p:cNvPr id="5" name="Rectangle 8"/>
          <p:cNvSpPr>
            <a:spLocks noGrp="1" noChangeArrowheads="1"/>
          </p:cNvSpPr>
          <p:nvPr>
            <p:ph type="sldNum" sz="quarter" idx="12"/>
          </p:nvPr>
        </p:nvSpPr>
        <p:spPr/>
        <p:txBody>
          <a:bodyPr/>
          <a:lstStyle>
            <a:lvl1pPr>
              <a:defRPr/>
            </a:lvl1pPr>
          </a:lstStyle>
          <a:p>
            <a:fld id="{E9737B81-CC8F-4512-9E0D-D70CBE9F7B1F}"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D1D84859-B760-4F0E-8732-51E216755E22}" type="datetime1">
              <a:rPr lang="zh-CN" altLang="en-US"/>
              <a:t>2020/9/29</a:t>
            </a:fld>
            <a:endParaRPr lang="en-US" altLang="zh-CN"/>
          </a:p>
        </p:txBody>
      </p:sp>
      <p:sp>
        <p:nvSpPr>
          <p:cNvPr id="4" name="Rectangle 8"/>
          <p:cNvSpPr>
            <a:spLocks noGrp="1" noChangeArrowheads="1"/>
          </p:cNvSpPr>
          <p:nvPr>
            <p:ph type="sldNum" sz="quarter" idx="12"/>
          </p:nvPr>
        </p:nvSpPr>
        <p:spPr/>
        <p:txBody>
          <a:bodyPr/>
          <a:lstStyle>
            <a:lvl1pPr>
              <a:defRPr/>
            </a:lvl1pPr>
          </a:lstStyle>
          <a:p>
            <a:fld id="{AE7C6688-C16E-448C-921C-67D4AB6EFAE9}"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B4978F59-7BED-4A97-80A4-85D24B87C6E9}" type="datetime1">
              <a:rPr lang="zh-CN" altLang="en-US"/>
              <a:t>2020/9/29</a:t>
            </a:fld>
            <a:endParaRPr lang="en-US" altLang="zh-CN"/>
          </a:p>
        </p:txBody>
      </p:sp>
      <p:sp>
        <p:nvSpPr>
          <p:cNvPr id="7" name="Rectangle 8"/>
          <p:cNvSpPr>
            <a:spLocks noGrp="1" noChangeArrowheads="1"/>
          </p:cNvSpPr>
          <p:nvPr>
            <p:ph type="sldNum" sz="quarter" idx="12"/>
          </p:nvPr>
        </p:nvSpPr>
        <p:spPr/>
        <p:txBody>
          <a:bodyPr/>
          <a:lstStyle>
            <a:lvl1pPr>
              <a:defRPr/>
            </a:lvl1pPr>
          </a:lstStyle>
          <a:p>
            <a:fld id="{50A26652-EACA-4A1A-99D9-0DEB85CE75BF}"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AD512F44-2064-45D4-8A26-9A2D7B999F44}" type="datetime1">
              <a:rPr lang="zh-CN" altLang="en-US"/>
              <a:t>2020/9/29</a:t>
            </a:fld>
            <a:endParaRPr lang="en-US" altLang="zh-CN"/>
          </a:p>
        </p:txBody>
      </p:sp>
      <p:sp>
        <p:nvSpPr>
          <p:cNvPr id="7" name="Rectangle 8"/>
          <p:cNvSpPr>
            <a:spLocks noGrp="1" noChangeArrowheads="1"/>
          </p:cNvSpPr>
          <p:nvPr>
            <p:ph type="sldNum" sz="quarter" idx="12"/>
          </p:nvPr>
        </p:nvSpPr>
        <p:spPr/>
        <p:txBody>
          <a:bodyPr/>
          <a:lstStyle>
            <a:lvl1pPr>
              <a:defRPr/>
            </a:lvl1pPr>
          </a:lstStyle>
          <a:p>
            <a:fld id="{62457EE5-2A63-491A-894B-D540F7D9596C}"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矩形 15"/>
          <p:cNvSpPr/>
          <p:nvPr userDrawn="1"/>
        </p:nvSpPr>
        <p:spPr bwMode="auto">
          <a:xfrm>
            <a:off x="-14817" y="6530975"/>
            <a:ext cx="12206817" cy="249238"/>
          </a:xfrm>
          <a:prstGeom prst="rect">
            <a:avLst/>
          </a:prstGeom>
          <a:solidFill>
            <a:srgbClr val="CC3300"/>
          </a:solidFill>
          <a:ln w="9525" cap="flat" cmpd="sng" algn="ctr">
            <a:solidFill>
              <a:srgbClr val="FF9900"/>
            </a:solidFill>
            <a:prstDash val="solid"/>
            <a:round/>
            <a:headEnd type="none" w="med" len="med"/>
            <a:tailEnd type="triangle" w="med" len="med"/>
          </a:ln>
          <a:effectLst/>
        </p:spPr>
        <p:txBody>
          <a:bodyPr/>
          <a:lstStyle/>
          <a:p>
            <a:pPr>
              <a:defRPr/>
            </a:pPr>
            <a:endParaRPr lang="zh-CN" altLang="en-US" sz="1800" dirty="0"/>
          </a:p>
        </p:txBody>
      </p:sp>
      <p:sp>
        <p:nvSpPr>
          <p:cNvPr id="7172" name="AutoShape 4"/>
          <p:cNvSpPr>
            <a:spLocks noChangeArrowheads="1"/>
          </p:cNvSpPr>
          <p:nvPr/>
        </p:nvSpPr>
        <p:spPr bwMode="auto">
          <a:xfrm>
            <a:off x="431800" y="914401"/>
            <a:ext cx="11760200" cy="66675"/>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rgbClr val="CC3300"/>
          </a:solidFill>
          <a:ln w="9525">
            <a:solidFill>
              <a:srgbClr val="CC6600"/>
            </a:solidFill>
            <a:round/>
          </a:ln>
        </p:spPr>
        <p:txBody>
          <a:bodyPr/>
          <a:lstStyle/>
          <a:p>
            <a:pPr algn="l">
              <a:defRPr/>
            </a:pPr>
            <a:endParaRPr lang="zh-CN" altLang="zh-CN" sz="2400" b="0">
              <a:solidFill>
                <a:schemeClr val="tx1"/>
              </a:solidFill>
              <a:ea typeface="宋体" panose="02010600030101010101" pitchFamily="2" charset="-122"/>
            </a:endParaRPr>
          </a:p>
        </p:txBody>
      </p:sp>
      <p:sp>
        <p:nvSpPr>
          <p:cNvPr id="7174" name="Rectangle 6"/>
          <p:cNvSpPr>
            <a:spLocks noGrp="1" noChangeArrowheads="1"/>
          </p:cNvSpPr>
          <p:nvPr>
            <p:ph type="dt" sz="half" idx="2"/>
          </p:nvPr>
        </p:nvSpPr>
        <p:spPr bwMode="auto">
          <a:xfrm>
            <a:off x="584200" y="6553201"/>
            <a:ext cx="2641600" cy="238125"/>
          </a:xfrm>
          <a:prstGeom prst="rect">
            <a:avLst/>
          </a:prstGeom>
          <a:noFill/>
          <a:ln w="9525">
            <a:noFill/>
            <a:miter lim="800000"/>
          </a:ln>
          <a:effectLst/>
        </p:spPr>
        <p:txBody>
          <a:bodyPr vert="horz" wrap="square" lIns="0" tIns="0" rIns="0" bIns="0" numCol="1" anchor="t" anchorCtr="0" compatLnSpc="1"/>
          <a:lstStyle>
            <a:lvl1pPr algn="l">
              <a:defRPr sz="1200" b="0">
                <a:solidFill>
                  <a:schemeClr val="bg1"/>
                </a:solidFill>
                <a:ea typeface="+mn-ea"/>
              </a:defRPr>
            </a:lvl1pPr>
          </a:lstStyle>
          <a:p>
            <a:pPr>
              <a:defRPr/>
            </a:pPr>
            <a:fld id="{EEBE79F2-9FE6-4B99-A8D9-05ADE8088E5F}" type="datetime1">
              <a:rPr lang="zh-CN" altLang="en-US"/>
              <a:t>2020/9/29</a:t>
            </a:fld>
            <a:endParaRPr lang="en-US" altLang="zh-CN" dirty="0"/>
          </a:p>
        </p:txBody>
      </p:sp>
      <p:sp>
        <p:nvSpPr>
          <p:cNvPr id="7176" name="Rectangle 8"/>
          <p:cNvSpPr>
            <a:spLocks noGrp="1" noChangeArrowheads="1"/>
          </p:cNvSpPr>
          <p:nvPr>
            <p:ph type="sldNum" sz="quarter" idx="4"/>
          </p:nvPr>
        </p:nvSpPr>
        <p:spPr bwMode="auto">
          <a:xfrm>
            <a:off x="9179984" y="6553200"/>
            <a:ext cx="2641600" cy="228600"/>
          </a:xfrm>
          <a:prstGeom prst="rect">
            <a:avLst/>
          </a:prstGeom>
          <a:noFill/>
          <a:ln w="9525">
            <a:noFill/>
            <a:miter lim="800000"/>
          </a:ln>
          <a:effectLst/>
        </p:spPr>
        <p:txBody>
          <a:bodyPr vert="horz" wrap="square" lIns="0" tIns="0" rIns="0" bIns="0" numCol="1" anchor="t" anchorCtr="0" compatLnSpc="1"/>
          <a:lstStyle>
            <a:lvl1pPr algn="r">
              <a:defRPr sz="1200" b="0">
                <a:solidFill>
                  <a:schemeClr val="bg1"/>
                </a:solidFill>
                <a:ea typeface="宋体" panose="02010600030101010101" pitchFamily="2" charset="-122"/>
              </a:defRPr>
            </a:lvl1pPr>
          </a:lstStyle>
          <a:p>
            <a:fld id="{9F5261D9-34D4-4683-874B-4B49ADB77494}" type="slidenum">
              <a:rPr lang="en-US" altLang="zh-CN"/>
              <a:t>‹#›</a:t>
            </a:fld>
            <a:endParaRPr lang="en-US" altLang="zh-CN"/>
          </a:p>
        </p:txBody>
      </p:sp>
      <p:sp>
        <p:nvSpPr>
          <p:cNvPr id="17" name="TextBox 16"/>
          <p:cNvSpPr txBox="1"/>
          <p:nvPr userDrawn="1"/>
        </p:nvSpPr>
        <p:spPr>
          <a:xfrm>
            <a:off x="2893484" y="6530975"/>
            <a:ext cx="6286500" cy="306705"/>
          </a:xfrm>
          <a:prstGeom prst="rect">
            <a:avLst/>
          </a:prstGeom>
          <a:noFill/>
        </p:spPr>
        <p:txBody>
          <a:bodyPr>
            <a:spAutoFit/>
          </a:bodyPr>
          <a:lstStyle/>
          <a:p>
            <a:pPr algn="ctr">
              <a:defRPr/>
            </a:pPr>
            <a:r>
              <a:rPr lang="zh-CN" altLang="en-US" sz="1400" dirty="0">
                <a:solidFill>
                  <a:schemeClr val="bg1"/>
                </a:solidFill>
              </a:rPr>
              <a:t>机器学习</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17.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erogol.com/wp-content/uploads/2014/05/test.jpg"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hyperlink" Target="http://v.163.com/special/opencourse/machinelearning.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9" Type="http://schemas.openxmlformats.org/officeDocument/2006/relationships/image" Target="../media/image66.jpeg"/></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206238"/>
            <a:ext cx="10363200" cy="899980"/>
          </a:xfrm>
        </p:spPr>
        <p:txBody>
          <a:bodyPr/>
          <a:lstStyle/>
          <a:p>
            <a:r>
              <a:rPr lang="zh-CN" altLang="en-US" sz="4800" dirty="0">
                <a:latin typeface="华文楷体" panose="02010600040101010101" pitchFamily="2" charset="-122"/>
                <a:ea typeface="华文楷体" panose="02010600040101010101" pitchFamily="2" charset="-122"/>
              </a:rPr>
              <a:t>机器学习</a:t>
            </a:r>
          </a:p>
        </p:txBody>
      </p:sp>
      <p:sp>
        <p:nvSpPr>
          <p:cNvPr id="3" name="副标题 2"/>
          <p:cNvSpPr>
            <a:spLocks noGrp="1"/>
          </p:cNvSpPr>
          <p:nvPr>
            <p:ph type="subTitle" idx="1"/>
          </p:nvPr>
        </p:nvSpPr>
        <p:spPr>
          <a:xfrm>
            <a:off x="914400" y="4108208"/>
            <a:ext cx="10363200" cy="920992"/>
          </a:xfrm>
        </p:spPr>
        <p:txBody>
          <a:bodyPr/>
          <a:lstStyle/>
          <a:p>
            <a:pPr lvl="0">
              <a:buClr>
                <a:srgbClr val="336699"/>
              </a:buClr>
            </a:pPr>
            <a:r>
              <a:rPr lang="zh-CN" altLang="en-US" b="1" dirty="0">
                <a:solidFill>
                  <a:srgbClr val="002060"/>
                </a:solidFill>
                <a:latin typeface="华文楷体" panose="02010600040101010101" pitchFamily="2" charset="-122"/>
              </a:rPr>
              <a:t>曾碧</a:t>
            </a:r>
            <a:endParaRPr lang="en-US" altLang="zh-CN" b="1" dirty="0">
              <a:solidFill>
                <a:srgbClr val="002060"/>
              </a:solidFill>
              <a:latin typeface="华文楷体" panose="02010600040101010101" pitchFamily="2" charset="-122"/>
            </a:endParaRPr>
          </a:p>
          <a:p>
            <a:pPr lvl="0">
              <a:buClr>
                <a:srgbClr val="336699"/>
              </a:buClr>
            </a:pPr>
            <a:r>
              <a:rPr lang="zh-CN" altLang="en-US" b="1" dirty="0">
                <a:solidFill>
                  <a:srgbClr val="002060"/>
                </a:solidFill>
                <a:latin typeface="华文楷体" panose="02010600040101010101" pitchFamily="2" charset="-122"/>
              </a:rPr>
              <a:t>计算机学院</a:t>
            </a:r>
            <a:endParaRPr lang="en-US" altLang="zh-CN" b="1" dirty="0">
              <a:solidFill>
                <a:srgbClr val="002060"/>
              </a:solidFill>
              <a:latin typeface="华文楷体" panose="02010600040101010101" pitchFamily="2" charset="-122"/>
            </a:endParaRPr>
          </a:p>
          <a:p>
            <a:pPr lvl="0">
              <a:buClr>
                <a:srgbClr val="336699"/>
              </a:buClr>
            </a:pPr>
            <a:r>
              <a:rPr lang="en-US" altLang="zh-CN" sz="2000" b="1" dirty="0">
                <a:solidFill>
                  <a:srgbClr val="002060"/>
                </a:solidFill>
                <a:latin typeface="Times New Roman" panose="02020603050405020304" pitchFamily="18" charset="0"/>
              </a:rPr>
              <a:t>zb9215@gdut.edu.cn</a:t>
            </a:r>
            <a:endParaRPr lang="zh-CN" altLang="en-US" sz="2000" b="1" dirty="0">
              <a:solidFill>
                <a:srgbClr val="002060"/>
              </a:solidFill>
              <a:latin typeface="Times New Roman" panose="02020603050405020304" pitchFamily="18" charset="0"/>
            </a:endParaRPr>
          </a:p>
          <a:p>
            <a:endParaRPr lang="zh-CN" altLang="en-US" sz="2000" b="1" dirty="0">
              <a:latin typeface="Times New Roman" panose="02020603050405020304" pitchFamily="18" charset="0"/>
              <a:cs typeface="+mn-cs"/>
            </a:endParaRPr>
          </a:p>
        </p:txBody>
      </p:sp>
      <p:sp>
        <p:nvSpPr>
          <p:cNvPr id="4" name="日期占位符 3"/>
          <p:cNvSpPr>
            <a:spLocks noGrp="1"/>
          </p:cNvSpPr>
          <p:nvPr>
            <p:ph type="dt" sz="half" idx="10"/>
          </p:nvPr>
        </p:nvSpPr>
        <p:spPr/>
        <p:txBody>
          <a:bodyPr/>
          <a:lstStyle/>
          <a:p>
            <a:pPr>
              <a:defRPr/>
            </a:pPr>
            <a:fld id="{4B5EC891-C588-48A9-9809-20BDC72C834A}" type="datetime1">
              <a:rPr lang="zh-CN" altLang="en-US" smtClean="0"/>
              <a:t>2020/9/29</a:t>
            </a:fld>
            <a:endParaRPr lang="en-US" altLang="zh-CN"/>
          </a:p>
        </p:txBody>
      </p:sp>
      <p:sp>
        <p:nvSpPr>
          <p:cNvPr id="5" name="灯片编号占位符 4"/>
          <p:cNvSpPr>
            <a:spLocks noGrp="1"/>
          </p:cNvSpPr>
          <p:nvPr>
            <p:ph type="sldNum" sz="quarter" idx="12"/>
          </p:nvPr>
        </p:nvSpPr>
        <p:spPr/>
        <p:txBody>
          <a:bodyPr/>
          <a:lstStyle/>
          <a:p>
            <a:fld id="{03B1E796-71BE-495F-9F47-415CAACE480D}" type="slidenum">
              <a:rPr lang="en-US" altLang="zh-CN" smtClean="0"/>
              <a:t>1</a:t>
            </a:fld>
            <a:endParaRPr lang="en-US" altLang="zh-CN"/>
          </a:p>
        </p:txBody>
      </p:sp>
      <p:pic>
        <p:nvPicPr>
          <p:cNvPr id="7" name="Picture 4" descr="C:\Users\kenny-work\Downloads\c61054d3551a181c019b40820d397a7c.jpgc61054d3551a181c019b40820d397a7c"/>
          <p:cNvPicPr>
            <a:picLocks noChangeAspect="1" noChangeArrowheads="1"/>
          </p:cNvPicPr>
          <p:nvPr/>
        </p:nvPicPr>
        <p:blipFill>
          <a:blip r:embed="rId3"/>
          <a:srcRect/>
          <a:stretch>
            <a:fillRect/>
          </a:stretch>
        </p:blipFill>
        <p:spPr bwMode="auto">
          <a:xfrm>
            <a:off x="7962900" y="1676400"/>
            <a:ext cx="2539365" cy="142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5926.tmp"/>
          <p:cNvPicPr>
            <a:picLocks/>
          </p:cNvPicPr>
          <p:nvPr/>
        </p:nvPicPr>
        <p:blipFill>
          <a:blip r:embed="rId2" cstate="print"/>
          <a:stretch>
            <a:fillRect/>
          </a:stretch>
        </p:blipFill>
        <p:spPr>
          <a:xfrm>
            <a:off x="7231380" y="879400"/>
            <a:ext cx="4102100" cy="3073400"/>
          </a:xfrm>
          <a:prstGeom prst="rect">
            <a:avLst/>
          </a:prstGeom>
        </p:spPr>
      </p:pic>
      <p:pic>
        <p:nvPicPr>
          <p:cNvPr id="3" name="图片 2" descr="ws_5927.tmp"/>
          <p:cNvPicPr>
            <a:picLocks/>
          </p:cNvPicPr>
          <p:nvPr/>
        </p:nvPicPr>
        <p:blipFill>
          <a:blip r:embed="rId3" cstate="print"/>
          <a:stretch>
            <a:fillRect/>
          </a:stretch>
        </p:blipFill>
        <p:spPr>
          <a:xfrm>
            <a:off x="7307580" y="3976184"/>
            <a:ext cx="3479800" cy="304800"/>
          </a:xfrm>
          <a:prstGeom prst="rect">
            <a:avLst/>
          </a:prstGeom>
        </p:spPr>
      </p:pic>
      <p:sp>
        <p:nvSpPr>
          <p:cNvPr id="26" name="TextBox 25"/>
          <p:cNvSpPr txBox="1"/>
          <p:nvPr/>
        </p:nvSpPr>
        <p:spPr>
          <a:xfrm>
            <a:off x="446266" y="447148"/>
            <a:ext cx="3231654" cy="356316"/>
          </a:xfrm>
          <a:prstGeom prst="rect">
            <a:avLst/>
          </a:prstGeom>
          <a:noFill/>
        </p:spPr>
        <p:txBody>
          <a:bodyPr vert="horz" wrap="none" lIns="0" tIns="0" rIns="0" bIns="0" rtlCol="0">
            <a:spAutoFit/>
          </a:bodyPr>
          <a:lstStyle/>
          <a:p>
            <a:pPr>
              <a:lnSpc>
                <a:spcPts val="2687"/>
              </a:lnSpc>
              <a:tabLst>
                <a:tab pos="177800" algn="l"/>
              </a:tabLst>
              <a:defRPr/>
            </a:pPr>
            <a:r>
              <a:rPr lang="zh-CN" altLang="en-US" sz="2796" dirty="0">
                <a:solidFill>
                  <a:srgbClr val="000000"/>
                </a:solidFill>
                <a:latin typeface="微软雅黑"/>
              </a:rPr>
              <a:t>“文献筛选”的故事</a:t>
            </a:r>
          </a:p>
        </p:txBody>
      </p:sp>
      <p:sp>
        <p:nvSpPr>
          <p:cNvPr id="28" name="TextBox 27"/>
          <p:cNvSpPr txBox="1"/>
          <p:nvPr/>
        </p:nvSpPr>
        <p:spPr>
          <a:xfrm>
            <a:off x="6449060" y="4681079"/>
            <a:ext cx="3590727" cy="356380"/>
          </a:xfrm>
          <a:prstGeom prst="rect">
            <a:avLst/>
          </a:prstGeom>
          <a:noFill/>
        </p:spPr>
        <p:txBody>
          <a:bodyPr vert="horz" wrap="none" lIns="0" tIns="0" rIns="0" bIns="0" rtlCol="0">
            <a:spAutoFit/>
          </a:bodyPr>
          <a:lstStyle/>
          <a:p>
            <a:pPr>
              <a:lnSpc>
                <a:spcPts val="2689"/>
              </a:lnSpc>
            </a:pPr>
            <a:r>
              <a:rPr lang="zh-CN" altLang="en-US" sz="2798" dirty="0">
                <a:solidFill>
                  <a:srgbClr val="0000FF"/>
                </a:solidFill>
                <a:latin typeface="微软雅黑"/>
              </a:rPr>
              <a:t>每项新的研究都要重复</a:t>
            </a:r>
          </a:p>
        </p:txBody>
      </p:sp>
      <p:sp>
        <p:nvSpPr>
          <p:cNvPr id="29" name="TextBox 28"/>
          <p:cNvSpPr txBox="1"/>
          <p:nvPr/>
        </p:nvSpPr>
        <p:spPr>
          <a:xfrm>
            <a:off x="2999867" y="5136685"/>
            <a:ext cx="6399188" cy="1218282"/>
          </a:xfrm>
          <a:prstGeom prst="rect">
            <a:avLst/>
          </a:prstGeom>
          <a:noFill/>
        </p:spPr>
        <p:txBody>
          <a:bodyPr vert="horz" wrap="none" lIns="0" tIns="0" rIns="0" bIns="0" rtlCol="0">
            <a:spAutoFit/>
          </a:bodyPr>
          <a:lstStyle/>
          <a:p>
            <a:pPr>
              <a:lnSpc>
                <a:spcPts val="2687"/>
              </a:lnSpc>
              <a:tabLst>
                <a:tab pos="3492500" algn="l"/>
              </a:tabLst>
              <a:defRPr/>
            </a:pPr>
            <a:r>
              <a:rPr lang="zh-CN" altLang="en-US" dirty="0"/>
              <a:t>	</a:t>
            </a:r>
            <a:r>
              <a:rPr lang="zh-CN" altLang="en-US" sz="2796" dirty="0">
                <a:solidFill>
                  <a:srgbClr val="0000FF"/>
                </a:solidFill>
                <a:latin typeface="微软雅黑"/>
              </a:rPr>
              <a:t>这个麻烦的过程！</a:t>
            </a:r>
          </a:p>
          <a:p>
            <a:pPr>
              <a:lnSpc>
                <a:spcPts val="1000"/>
              </a:lnSpc>
              <a:tabLst>
                <a:tab pos="3492500" algn="l"/>
              </a:tabLst>
              <a:defRPr/>
            </a:pPr>
            <a:endParaRPr lang="zh-CN" altLang="en-US" sz="2796" dirty="0">
              <a:solidFill>
                <a:srgbClr val="0000FF"/>
              </a:solidFill>
              <a:latin typeface="微软雅黑"/>
            </a:endParaRPr>
          </a:p>
          <a:p>
            <a:pPr>
              <a:lnSpc>
                <a:spcPts val="1000"/>
              </a:lnSpc>
              <a:tabLst>
                <a:tab pos="3492500" algn="l"/>
              </a:tabLst>
              <a:defRPr/>
            </a:pPr>
            <a:endParaRPr lang="zh-CN" altLang="en-US" sz="2796" dirty="0">
              <a:solidFill>
                <a:srgbClr val="0000FF"/>
              </a:solidFill>
              <a:latin typeface="微软雅黑"/>
            </a:endParaRPr>
          </a:p>
          <a:p>
            <a:pPr>
              <a:lnSpc>
                <a:spcPts val="1000"/>
              </a:lnSpc>
              <a:tabLst>
                <a:tab pos="3492500" algn="l"/>
              </a:tabLst>
              <a:defRPr/>
            </a:pPr>
            <a:endParaRPr lang="zh-CN" altLang="en-US" sz="2796" dirty="0">
              <a:solidFill>
                <a:srgbClr val="0000FF"/>
              </a:solidFill>
              <a:latin typeface="微软雅黑"/>
            </a:endParaRPr>
          </a:p>
          <a:p>
            <a:pPr>
              <a:lnSpc>
                <a:spcPts val="1000"/>
              </a:lnSpc>
              <a:tabLst>
                <a:tab pos="3492500" algn="l"/>
              </a:tabLst>
              <a:defRPr/>
            </a:pPr>
            <a:endParaRPr lang="zh-CN" altLang="en-US" sz="2796" dirty="0">
              <a:solidFill>
                <a:srgbClr val="0000FF"/>
              </a:solidFill>
              <a:latin typeface="微软雅黑"/>
            </a:endParaRPr>
          </a:p>
          <a:p>
            <a:pPr>
              <a:lnSpc>
                <a:spcPts val="2837"/>
              </a:lnSpc>
              <a:tabLst>
                <a:tab pos="3492500" algn="l"/>
              </a:tabLst>
              <a:defRPr/>
            </a:pPr>
            <a:r>
              <a:rPr lang="zh-CN" altLang="en-US" sz="2796" dirty="0">
                <a:solidFill>
                  <a:srgbClr val="0000FF"/>
                </a:solidFill>
                <a:latin typeface="微软雅黑"/>
              </a:rPr>
              <a:t>需筛选的文章数在不断显著增长！</a:t>
            </a:r>
          </a:p>
        </p:txBody>
      </p:sp>
      <p:sp>
        <p:nvSpPr>
          <p:cNvPr id="4" name="矩形 3">
            <a:extLst>
              <a:ext uri="{FF2B5EF4-FFF2-40B4-BE49-F238E27FC236}">
                <a16:creationId xmlns:a16="http://schemas.microsoft.com/office/drawing/2014/main" id="{CA943C88-165F-4F18-B29C-5AA70852FCC9}"/>
              </a:ext>
            </a:extLst>
          </p:cNvPr>
          <p:cNvSpPr/>
          <p:nvPr/>
        </p:nvSpPr>
        <p:spPr>
          <a:xfrm>
            <a:off x="629920" y="1220669"/>
            <a:ext cx="6096000" cy="3320653"/>
          </a:xfrm>
          <a:prstGeom prst="rect">
            <a:avLst/>
          </a:prstGeom>
        </p:spPr>
        <p:txBody>
          <a:bodyPr>
            <a:spAutoFit/>
          </a:bodyPr>
          <a:lstStyle/>
          <a:p>
            <a:pPr lvl="0">
              <a:lnSpc>
                <a:spcPct val="150000"/>
              </a:lnSpc>
              <a:tabLst>
                <a:tab pos="177800" algn="l"/>
              </a:tabLst>
              <a:defRPr/>
            </a:pPr>
            <a:r>
              <a:rPr lang="zh-CN" altLang="en-US" sz="2400" dirty="0">
                <a:solidFill>
                  <a:srgbClr val="000000"/>
                </a:solidFill>
                <a:latin typeface="微软雅黑"/>
              </a:rPr>
              <a:t>     在一项关于婴儿和儿童残疾的研究中，美国</a:t>
            </a:r>
            <a:r>
              <a:rPr lang="en-US" altLang="zh-CN" sz="2400" dirty="0">
                <a:solidFill>
                  <a:srgbClr val="000000"/>
                </a:solidFill>
                <a:latin typeface="微软雅黑"/>
              </a:rPr>
              <a:t>Tufts</a:t>
            </a:r>
            <a:r>
              <a:rPr lang="zh-CN" altLang="en-US" sz="2400" dirty="0">
                <a:solidFill>
                  <a:srgbClr val="000000"/>
                </a:solidFill>
                <a:latin typeface="微软雅黑"/>
              </a:rPr>
              <a:t>医学中心筛选了约 </a:t>
            </a:r>
            <a:r>
              <a:rPr lang="en-US" altLang="zh-CN" sz="2400" dirty="0">
                <a:solidFill>
                  <a:srgbClr val="000000"/>
                </a:solidFill>
                <a:latin typeface="微软雅黑"/>
              </a:rPr>
              <a:t>33,000 </a:t>
            </a:r>
            <a:r>
              <a:rPr lang="zh-CN" altLang="en-US" sz="2400" dirty="0">
                <a:solidFill>
                  <a:srgbClr val="000000"/>
                </a:solidFill>
                <a:latin typeface="微软雅黑"/>
              </a:rPr>
              <a:t>篇摘要</a:t>
            </a:r>
          </a:p>
          <a:p>
            <a:pPr lvl="0">
              <a:lnSpc>
                <a:spcPts val="1000"/>
              </a:lnSpc>
              <a:tabLst>
                <a:tab pos="177800" algn="l"/>
              </a:tabLst>
              <a:defRPr/>
            </a:pPr>
            <a:endParaRPr lang="zh-CN" altLang="en-US" sz="2400" dirty="0">
              <a:solidFill>
                <a:srgbClr val="000000"/>
              </a:solidFill>
              <a:latin typeface="微软雅黑"/>
            </a:endParaRPr>
          </a:p>
          <a:p>
            <a:pPr lvl="0">
              <a:lnSpc>
                <a:spcPts val="1000"/>
              </a:lnSpc>
              <a:tabLst>
                <a:tab pos="177800" algn="l"/>
              </a:tabLst>
              <a:defRPr/>
            </a:pPr>
            <a:endParaRPr lang="zh-CN" altLang="en-US" sz="2400" dirty="0">
              <a:solidFill>
                <a:srgbClr val="000000"/>
              </a:solidFill>
              <a:latin typeface="微软雅黑"/>
            </a:endParaRPr>
          </a:p>
          <a:p>
            <a:pPr lvl="0">
              <a:lnSpc>
                <a:spcPts val="1000"/>
              </a:lnSpc>
              <a:tabLst>
                <a:tab pos="177800" algn="l"/>
              </a:tabLst>
              <a:defRPr/>
            </a:pPr>
            <a:endParaRPr lang="zh-CN" altLang="en-US" sz="2400" dirty="0">
              <a:solidFill>
                <a:srgbClr val="000000"/>
              </a:solidFill>
              <a:latin typeface="微软雅黑"/>
            </a:endParaRPr>
          </a:p>
          <a:p>
            <a:pPr lvl="0">
              <a:lnSpc>
                <a:spcPts val="1000"/>
              </a:lnSpc>
              <a:tabLst>
                <a:tab pos="177800" algn="l"/>
              </a:tabLst>
              <a:defRPr/>
            </a:pPr>
            <a:endParaRPr lang="zh-CN" altLang="en-US" sz="2400" dirty="0">
              <a:solidFill>
                <a:srgbClr val="000000"/>
              </a:solidFill>
              <a:latin typeface="微软雅黑"/>
            </a:endParaRPr>
          </a:p>
          <a:p>
            <a:pPr lvl="0">
              <a:lnSpc>
                <a:spcPct val="150000"/>
              </a:lnSpc>
            </a:pPr>
            <a:r>
              <a:rPr lang="zh-CN" altLang="en-US" sz="2400" dirty="0">
                <a:solidFill>
                  <a:srgbClr val="000000"/>
                </a:solidFill>
                <a:latin typeface="微软雅黑"/>
              </a:rPr>
              <a:t>     尽管 </a:t>
            </a:r>
            <a:r>
              <a:rPr lang="en-US" altLang="zh-CN" sz="2400" dirty="0">
                <a:solidFill>
                  <a:srgbClr val="000000"/>
                </a:solidFill>
                <a:latin typeface="微软雅黑"/>
              </a:rPr>
              <a:t>Tufts</a:t>
            </a:r>
            <a:r>
              <a:rPr lang="zh-CN" altLang="en-US" sz="2400" dirty="0">
                <a:solidFill>
                  <a:srgbClr val="000000"/>
                </a:solidFill>
                <a:latin typeface="微软雅黑"/>
              </a:rPr>
              <a:t>医学中心的专家效率很高，对每篇摘要只需 </a:t>
            </a:r>
            <a:r>
              <a:rPr lang="en-US" altLang="zh-CN" sz="2400" dirty="0">
                <a:solidFill>
                  <a:srgbClr val="000000"/>
                </a:solidFill>
                <a:latin typeface="微软雅黑"/>
              </a:rPr>
              <a:t>30 </a:t>
            </a:r>
            <a:r>
              <a:rPr lang="zh-CN" altLang="en-US" sz="2400" dirty="0">
                <a:solidFill>
                  <a:srgbClr val="000000"/>
                </a:solidFill>
                <a:latin typeface="微软雅黑"/>
              </a:rPr>
              <a:t>秒钟，</a:t>
            </a:r>
            <a:r>
              <a:rPr lang="zh-CN" altLang="en-US" sz="2402" dirty="0">
                <a:solidFill>
                  <a:srgbClr val="000000"/>
                </a:solidFill>
                <a:latin typeface="微软雅黑"/>
              </a:rPr>
              <a:t>但该工作仍花费了 </a:t>
            </a:r>
            <a:r>
              <a:rPr lang="en-US" altLang="zh-CN" sz="2402" dirty="0">
                <a:solidFill>
                  <a:srgbClr val="000000"/>
                </a:solidFill>
                <a:latin typeface="微软雅黑"/>
              </a:rPr>
              <a:t>250 </a:t>
            </a:r>
            <a:r>
              <a:rPr lang="zh-CN" altLang="en-US" sz="2402" dirty="0">
                <a:solidFill>
                  <a:srgbClr val="000000"/>
                </a:solidFill>
                <a:latin typeface="微软雅黑"/>
              </a:rPr>
              <a:t>小时</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07999" y="458254"/>
            <a:ext cx="3231654"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“文献筛选”的故事</a:t>
            </a:r>
          </a:p>
        </p:txBody>
      </p:sp>
      <p:sp>
        <p:nvSpPr>
          <p:cNvPr id="27" name="TextBox 26"/>
          <p:cNvSpPr txBox="1"/>
          <p:nvPr/>
        </p:nvSpPr>
        <p:spPr>
          <a:xfrm>
            <a:off x="1578610" y="1377969"/>
            <a:ext cx="7557775" cy="361637"/>
          </a:xfrm>
          <a:prstGeom prst="rect">
            <a:avLst/>
          </a:prstGeom>
          <a:noFill/>
        </p:spPr>
        <p:txBody>
          <a:bodyPr vert="horz" wrap="none" lIns="0" tIns="0" rIns="0" bIns="0" rtlCol="0">
            <a:spAutoFit/>
          </a:bodyPr>
          <a:lstStyle/>
          <a:p>
            <a:pPr>
              <a:lnSpc>
                <a:spcPts val="2909"/>
              </a:lnSpc>
            </a:pPr>
            <a:r>
              <a:rPr lang="zh-CN" altLang="en-US" sz="2400" dirty="0">
                <a:solidFill>
                  <a:srgbClr val="000000"/>
                </a:solidFill>
                <a:latin typeface="微软雅黑"/>
              </a:rPr>
              <a:t>为了降低昂贵的成本</a:t>
            </a:r>
            <a:r>
              <a:rPr lang="en-US" altLang="zh-CN" sz="2400" dirty="0">
                <a:solidFill>
                  <a:srgbClr val="000000"/>
                </a:solidFill>
                <a:latin typeface="Times New Roman"/>
              </a:rPr>
              <a:t>, Tufts</a:t>
            </a:r>
            <a:r>
              <a:rPr lang="zh-CN" altLang="en-US" sz="2400" dirty="0">
                <a:solidFill>
                  <a:srgbClr val="000000"/>
                </a:solidFill>
                <a:latin typeface="微软雅黑"/>
              </a:rPr>
              <a:t>医学中心引入了</a:t>
            </a:r>
            <a:r>
              <a:rPr lang="zh-CN" altLang="en-US" sz="2400" dirty="0">
                <a:solidFill>
                  <a:srgbClr val="0000FF"/>
                </a:solidFill>
                <a:latin typeface="微软雅黑"/>
              </a:rPr>
              <a:t>机器学习</a:t>
            </a:r>
            <a:r>
              <a:rPr lang="zh-CN" altLang="en-US" sz="2400" dirty="0">
                <a:solidFill>
                  <a:srgbClr val="000000"/>
                </a:solidFill>
                <a:latin typeface="微软雅黑"/>
              </a:rPr>
              <a:t>技术</a:t>
            </a:r>
          </a:p>
        </p:txBody>
      </p:sp>
      <p:sp>
        <p:nvSpPr>
          <p:cNvPr id="33" name="TextBox 32"/>
          <p:cNvSpPr txBox="1"/>
          <p:nvPr/>
        </p:nvSpPr>
        <p:spPr>
          <a:xfrm>
            <a:off x="1866291" y="5048506"/>
            <a:ext cx="7970131" cy="1166986"/>
          </a:xfrm>
          <a:prstGeom prst="rect">
            <a:avLst/>
          </a:prstGeom>
          <a:noFill/>
        </p:spPr>
        <p:txBody>
          <a:bodyPr vert="horz" wrap="none" lIns="0" tIns="0" rIns="0" bIns="0" rtlCol="0">
            <a:spAutoFit/>
          </a:bodyPr>
          <a:lstStyle/>
          <a:p>
            <a:pPr>
              <a:lnSpc>
                <a:spcPts val="2662"/>
              </a:lnSpc>
            </a:pPr>
            <a:r>
              <a:rPr lang="zh-CN" altLang="en-US" sz="2196" dirty="0">
                <a:solidFill>
                  <a:srgbClr val="000000"/>
                </a:solidFill>
                <a:latin typeface="微软雅黑"/>
              </a:rPr>
              <a:t>人类专家只需阅读 </a:t>
            </a:r>
            <a:r>
              <a:rPr lang="en-US" altLang="zh-CN" sz="2196" b="1" dirty="0">
                <a:solidFill>
                  <a:srgbClr val="FF0000"/>
                </a:solidFill>
                <a:latin typeface="Times New Roman"/>
              </a:rPr>
              <a:t>50 </a:t>
            </a:r>
            <a:r>
              <a:rPr lang="zh-CN" altLang="en-US" sz="2196" dirty="0">
                <a:solidFill>
                  <a:srgbClr val="000000"/>
                </a:solidFill>
                <a:latin typeface="微软雅黑"/>
              </a:rPr>
              <a:t>篇摘要，系统的自动筛选精度就达到 </a:t>
            </a:r>
            <a:r>
              <a:rPr lang="en-US" altLang="zh-CN" sz="2196" b="1" dirty="0">
                <a:solidFill>
                  <a:srgbClr val="000000"/>
                </a:solidFill>
                <a:latin typeface="Times New Roman"/>
              </a:rPr>
              <a:t>93%</a:t>
            </a:r>
          </a:p>
          <a:p>
            <a:pPr>
              <a:lnSpc>
                <a:spcPts val="3204"/>
              </a:lnSpc>
            </a:pPr>
            <a:r>
              <a:rPr lang="zh-CN" altLang="en-US" sz="2196" dirty="0">
                <a:solidFill>
                  <a:srgbClr val="000000"/>
                </a:solidFill>
                <a:latin typeface="微软雅黑"/>
              </a:rPr>
              <a:t>人类专家阅读 </a:t>
            </a:r>
            <a:r>
              <a:rPr lang="en-US" altLang="zh-CN" sz="2196" b="1" dirty="0">
                <a:solidFill>
                  <a:srgbClr val="FF0000"/>
                </a:solidFill>
                <a:latin typeface="Times New Roman"/>
              </a:rPr>
              <a:t>1,000 </a:t>
            </a:r>
            <a:r>
              <a:rPr lang="zh-CN" altLang="en-US" sz="2196" dirty="0">
                <a:solidFill>
                  <a:srgbClr val="000000"/>
                </a:solidFill>
                <a:latin typeface="微软雅黑"/>
              </a:rPr>
              <a:t>篇摘要，则系统的自动筛选敏感度达到 </a:t>
            </a:r>
            <a:r>
              <a:rPr lang="en-US" altLang="zh-CN" sz="2196" b="1" dirty="0">
                <a:solidFill>
                  <a:srgbClr val="000000"/>
                </a:solidFill>
                <a:latin typeface="Times New Roman"/>
              </a:rPr>
              <a:t>95%</a:t>
            </a:r>
          </a:p>
          <a:p>
            <a:pPr>
              <a:lnSpc>
                <a:spcPts val="3192"/>
              </a:lnSpc>
            </a:pPr>
            <a:r>
              <a:rPr lang="en-US" altLang="zh-CN" sz="2198" dirty="0">
                <a:solidFill>
                  <a:srgbClr val="0000FF"/>
                </a:solidFill>
                <a:latin typeface="Times New Roman"/>
              </a:rPr>
              <a:t>(</a:t>
            </a:r>
            <a:r>
              <a:rPr lang="zh-CN" altLang="en-US" sz="2198" dirty="0">
                <a:solidFill>
                  <a:srgbClr val="0000FF"/>
                </a:solidFill>
                <a:latin typeface="微软雅黑"/>
              </a:rPr>
              <a:t>人类专家以前需阅读 </a:t>
            </a:r>
            <a:r>
              <a:rPr lang="en-US" altLang="zh-CN" sz="2198" b="1" dirty="0">
                <a:solidFill>
                  <a:srgbClr val="0000FF"/>
                </a:solidFill>
                <a:latin typeface="Times New Roman"/>
              </a:rPr>
              <a:t>33,000 </a:t>
            </a:r>
            <a:r>
              <a:rPr lang="zh-CN" altLang="en-US" sz="2198" dirty="0">
                <a:solidFill>
                  <a:srgbClr val="0000FF"/>
                </a:solidFill>
                <a:latin typeface="微软雅黑"/>
              </a:rPr>
              <a:t>篇摘要才能获得此效果</a:t>
            </a:r>
            <a:r>
              <a:rPr lang="en-US" altLang="zh-CN" sz="2198" dirty="0">
                <a:solidFill>
                  <a:srgbClr val="0000FF"/>
                </a:solidFill>
                <a:latin typeface="Times New Roman"/>
              </a:rPr>
              <a:t>)</a:t>
            </a:r>
            <a:endParaRPr lang="zh-CN" altLang="en-US" sz="2198" dirty="0">
              <a:solidFill>
                <a:srgbClr val="0000FF"/>
              </a:solidFill>
              <a:latin typeface="Times New Roman"/>
            </a:endParaRPr>
          </a:p>
        </p:txBody>
      </p:sp>
      <p:pic>
        <p:nvPicPr>
          <p:cNvPr id="5" name="图片 4">
            <a:extLst>
              <a:ext uri="{FF2B5EF4-FFF2-40B4-BE49-F238E27FC236}">
                <a16:creationId xmlns:a16="http://schemas.microsoft.com/office/drawing/2014/main" id="{3BE2823B-CA61-45CB-AD1D-43CD524C35CC}"/>
              </a:ext>
            </a:extLst>
          </p:cNvPr>
          <p:cNvPicPr>
            <a:picLocks noChangeAspect="1"/>
          </p:cNvPicPr>
          <p:nvPr/>
        </p:nvPicPr>
        <p:blipFill>
          <a:blip r:embed="rId2"/>
          <a:stretch>
            <a:fillRect/>
          </a:stretch>
        </p:blipFill>
        <p:spPr>
          <a:xfrm>
            <a:off x="2223142" y="1827572"/>
            <a:ext cx="6896100" cy="31146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FC9FAC6A-2D25-4608-9F8C-76132CF4C882}"/>
              </a:ext>
            </a:extLst>
          </p:cNvPr>
          <p:cNvSpPr>
            <a:spLocks noGrp="1"/>
          </p:cNvSpPr>
          <p:nvPr>
            <p:ph type="dt" sz="half" idx="10"/>
          </p:nvPr>
        </p:nvSpPr>
        <p:spPr/>
        <p:txBody>
          <a:bodyPr/>
          <a:lstStyle/>
          <a:p>
            <a:pPr>
              <a:defRPr/>
            </a:pPr>
            <a:fld id="{2BB01A15-FC55-4777-8BAB-6AEF3956518A}" type="datetime1">
              <a:rPr lang="zh-CN" altLang="en-US" smtClean="0"/>
              <a:t>2020/9/29</a:t>
            </a:fld>
            <a:endParaRPr lang="en-US" altLang="zh-CN"/>
          </a:p>
        </p:txBody>
      </p:sp>
      <p:sp>
        <p:nvSpPr>
          <p:cNvPr id="7" name="灯片编号占位符 6">
            <a:extLst>
              <a:ext uri="{FF2B5EF4-FFF2-40B4-BE49-F238E27FC236}">
                <a16:creationId xmlns:a16="http://schemas.microsoft.com/office/drawing/2014/main" id="{DD940363-BAC3-4E90-8868-E282C87C66F9}"/>
              </a:ext>
            </a:extLst>
          </p:cNvPr>
          <p:cNvSpPr>
            <a:spLocks noGrp="1"/>
          </p:cNvSpPr>
          <p:nvPr>
            <p:ph type="sldNum" sz="quarter" idx="12"/>
          </p:nvPr>
        </p:nvSpPr>
        <p:spPr/>
        <p:txBody>
          <a:bodyPr/>
          <a:lstStyle/>
          <a:p>
            <a:fld id="{0B61DEBF-5384-498E-A8A8-3C8FE3B40709}" type="slidenum">
              <a:rPr lang="en-US" altLang="zh-CN" smtClean="0"/>
              <a:t>12</a:t>
            </a:fld>
            <a:endParaRPr lang="en-US" altLang="zh-CN" dirty="0"/>
          </a:p>
        </p:txBody>
      </p:sp>
      <p:sp>
        <p:nvSpPr>
          <p:cNvPr id="8" name="标题 12">
            <a:extLst>
              <a:ext uri="{FF2B5EF4-FFF2-40B4-BE49-F238E27FC236}">
                <a16:creationId xmlns:a16="http://schemas.microsoft.com/office/drawing/2014/main" id="{375EFCF9-829A-4148-8F37-B821AAAE9187}"/>
              </a:ext>
            </a:extLst>
          </p:cNvPr>
          <p:cNvSpPr>
            <a:spLocks noGrp="1"/>
          </p:cNvSpPr>
          <p:nvPr>
            <p:ph type="title"/>
          </p:nvPr>
        </p:nvSpPr>
        <p:spPr>
          <a:xfrm>
            <a:off x="427566" y="233915"/>
            <a:ext cx="10668000" cy="609600"/>
          </a:xfrm>
        </p:spPr>
        <p:txBody>
          <a:bodyPr/>
          <a:lstStyle/>
          <a:p>
            <a:r>
              <a:rPr lang="zh-CN" altLang="en-US" dirty="0"/>
              <a:t>数据是机器学习的条件</a:t>
            </a:r>
          </a:p>
        </p:txBody>
      </p:sp>
      <p:pic>
        <p:nvPicPr>
          <p:cNvPr id="9" name="图片 8">
            <a:extLst>
              <a:ext uri="{FF2B5EF4-FFF2-40B4-BE49-F238E27FC236}">
                <a16:creationId xmlns:a16="http://schemas.microsoft.com/office/drawing/2014/main" id="{B98B2474-8D16-452A-AF48-EF183736830A}"/>
              </a:ext>
            </a:extLst>
          </p:cNvPr>
          <p:cNvPicPr>
            <a:picLocks noChangeAspect="1"/>
          </p:cNvPicPr>
          <p:nvPr/>
        </p:nvPicPr>
        <p:blipFill>
          <a:blip r:embed="rId2"/>
          <a:stretch>
            <a:fillRect/>
          </a:stretch>
        </p:blipFill>
        <p:spPr>
          <a:xfrm>
            <a:off x="1043961" y="1914433"/>
            <a:ext cx="4774452" cy="3029134"/>
          </a:xfrm>
          <a:prstGeom prst="rect">
            <a:avLst/>
          </a:prstGeom>
        </p:spPr>
      </p:pic>
      <p:pic>
        <p:nvPicPr>
          <p:cNvPr id="10" name="图片 9">
            <a:extLst>
              <a:ext uri="{FF2B5EF4-FFF2-40B4-BE49-F238E27FC236}">
                <a16:creationId xmlns:a16="http://schemas.microsoft.com/office/drawing/2014/main" id="{0C59B060-B98C-4176-A8F0-4515E8F8D3F5}"/>
              </a:ext>
            </a:extLst>
          </p:cNvPr>
          <p:cNvPicPr>
            <a:picLocks noChangeAspect="1"/>
          </p:cNvPicPr>
          <p:nvPr/>
        </p:nvPicPr>
        <p:blipFill>
          <a:blip r:embed="rId3"/>
          <a:stretch>
            <a:fillRect/>
          </a:stretch>
        </p:blipFill>
        <p:spPr>
          <a:xfrm>
            <a:off x="6489859" y="2033599"/>
            <a:ext cx="4470082" cy="2840326"/>
          </a:xfrm>
          <a:prstGeom prst="rect">
            <a:avLst/>
          </a:prstGeom>
        </p:spPr>
      </p:pic>
      <p:sp>
        <p:nvSpPr>
          <p:cNvPr id="11" name="矩形 10">
            <a:extLst>
              <a:ext uri="{FF2B5EF4-FFF2-40B4-BE49-F238E27FC236}">
                <a16:creationId xmlns:a16="http://schemas.microsoft.com/office/drawing/2014/main" id="{D0745571-B20A-4C22-9B46-9D903FA34BF1}"/>
              </a:ext>
            </a:extLst>
          </p:cNvPr>
          <p:cNvSpPr/>
          <p:nvPr/>
        </p:nvSpPr>
        <p:spPr>
          <a:xfrm>
            <a:off x="2646357" y="1463666"/>
            <a:ext cx="1569660" cy="369332"/>
          </a:xfrm>
          <a:prstGeom prst="rect">
            <a:avLst/>
          </a:prstGeom>
        </p:spPr>
        <p:txBody>
          <a:bodyPr wrap="none">
            <a:spAutoFit/>
          </a:bodyPr>
          <a:lstStyle/>
          <a:p>
            <a:r>
              <a:rPr lang="zh-CN" altLang="en-US" dirty="0">
                <a:latin typeface="-apple-system"/>
              </a:rPr>
              <a:t>人的认知过程</a:t>
            </a:r>
            <a:endParaRPr lang="zh-CN" altLang="en-US" dirty="0"/>
          </a:p>
        </p:txBody>
      </p:sp>
      <p:sp>
        <p:nvSpPr>
          <p:cNvPr id="12" name="矩形 11">
            <a:extLst>
              <a:ext uri="{FF2B5EF4-FFF2-40B4-BE49-F238E27FC236}">
                <a16:creationId xmlns:a16="http://schemas.microsoft.com/office/drawing/2014/main" id="{18D8A3E6-DFF4-4021-8B02-9605744FB1D4}"/>
              </a:ext>
            </a:extLst>
          </p:cNvPr>
          <p:cNvSpPr/>
          <p:nvPr/>
        </p:nvSpPr>
        <p:spPr>
          <a:xfrm>
            <a:off x="7745150" y="1545101"/>
            <a:ext cx="1800493" cy="369332"/>
          </a:xfrm>
          <a:prstGeom prst="rect">
            <a:avLst/>
          </a:prstGeom>
        </p:spPr>
        <p:txBody>
          <a:bodyPr wrap="none">
            <a:spAutoFit/>
          </a:bodyPr>
          <a:lstStyle/>
          <a:p>
            <a:r>
              <a:rPr lang="zh-CN" altLang="en-US" dirty="0">
                <a:latin typeface="-apple-system"/>
              </a:rPr>
              <a:t>机器学习的原理</a:t>
            </a:r>
            <a:endParaRPr lang="zh-CN" altLang="en-US" dirty="0"/>
          </a:p>
        </p:txBody>
      </p:sp>
      <p:sp>
        <p:nvSpPr>
          <p:cNvPr id="13" name="矩形 12">
            <a:extLst>
              <a:ext uri="{FF2B5EF4-FFF2-40B4-BE49-F238E27FC236}">
                <a16:creationId xmlns:a16="http://schemas.microsoft.com/office/drawing/2014/main" id="{6846580C-DFC5-41EF-9202-485E675FB7DB}"/>
              </a:ext>
            </a:extLst>
          </p:cNvPr>
          <p:cNvSpPr/>
          <p:nvPr/>
        </p:nvSpPr>
        <p:spPr>
          <a:xfrm>
            <a:off x="584200" y="5280111"/>
            <a:ext cx="5193289" cy="707886"/>
          </a:xfrm>
          <a:prstGeom prst="rect">
            <a:avLst/>
          </a:prstGeom>
          <a:ln>
            <a:solidFill>
              <a:srgbClr val="000000"/>
            </a:solidFill>
          </a:ln>
        </p:spPr>
        <p:txBody>
          <a:bodyPr wrap="square">
            <a:spAutoFit/>
          </a:bodyPr>
          <a:lstStyle/>
          <a:p>
            <a:r>
              <a:rPr lang="zh-CN" altLang="en-US" sz="2000" b="1" dirty="0">
                <a:latin typeface="-apple-system"/>
              </a:rPr>
              <a:t>人们通过所经历事总结出规律，当遇到新的问题时，就可以运动规律进行判断或预测。</a:t>
            </a:r>
          </a:p>
        </p:txBody>
      </p:sp>
      <p:sp>
        <p:nvSpPr>
          <p:cNvPr id="14" name="箭头: 右 13">
            <a:extLst>
              <a:ext uri="{FF2B5EF4-FFF2-40B4-BE49-F238E27FC236}">
                <a16:creationId xmlns:a16="http://schemas.microsoft.com/office/drawing/2014/main" id="{BC6E4AA6-F5B6-4467-ABA6-F52C1B96CCFE}"/>
              </a:ext>
            </a:extLst>
          </p:cNvPr>
          <p:cNvSpPr/>
          <p:nvPr/>
        </p:nvSpPr>
        <p:spPr bwMode="auto">
          <a:xfrm>
            <a:off x="5189821" y="2819399"/>
            <a:ext cx="1812358" cy="609601"/>
          </a:xfrm>
          <a:prstGeom prst="rightArrow">
            <a:avLst/>
          </a:prstGeom>
          <a:solidFill>
            <a:schemeClr val="accent1"/>
          </a:solidFill>
          <a:ln w="9525" cap="flat" cmpd="sng" algn="ctr">
            <a:solidFill>
              <a:srgbClr val="000000"/>
            </a:solidFill>
            <a:prstDash val="solid"/>
            <a:round/>
            <a:headEnd type="none" w="med" len="med"/>
            <a:tailEnd type="triangl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800" b="1" i="0" u="none" strike="noStrike" cap="none" normalizeH="0" baseline="0">
              <a:ln>
                <a:noFill/>
              </a:ln>
              <a:solidFill>
                <a:schemeClr val="tx2"/>
              </a:solidFill>
              <a:effectLst/>
              <a:latin typeface="Verdana" panose="020B0604030504040204" pitchFamily="34" charset="0"/>
              <a:ea typeface="方正隶书简体" pitchFamily="65" charset="-122"/>
            </a:endParaRPr>
          </a:p>
        </p:txBody>
      </p:sp>
      <p:sp>
        <p:nvSpPr>
          <p:cNvPr id="15" name="矩形 14">
            <a:extLst>
              <a:ext uri="{FF2B5EF4-FFF2-40B4-BE49-F238E27FC236}">
                <a16:creationId xmlns:a16="http://schemas.microsoft.com/office/drawing/2014/main" id="{64BADFD4-229E-41BB-86D5-0421F1A9CCB5}"/>
              </a:ext>
            </a:extLst>
          </p:cNvPr>
          <p:cNvSpPr/>
          <p:nvPr/>
        </p:nvSpPr>
        <p:spPr>
          <a:xfrm>
            <a:off x="6096000" y="5280111"/>
            <a:ext cx="5511800" cy="923330"/>
          </a:xfrm>
          <a:prstGeom prst="rect">
            <a:avLst/>
          </a:prstGeom>
          <a:ln>
            <a:solidFill>
              <a:srgbClr val="000000"/>
            </a:solidFill>
          </a:ln>
        </p:spPr>
        <p:txBody>
          <a:bodyPr wrap="square">
            <a:spAutoFit/>
          </a:bodyPr>
          <a:lstStyle/>
          <a:p>
            <a:r>
              <a:rPr lang="zh-CN" altLang="en-US" b="1" dirty="0">
                <a:latin typeface="-apple-system"/>
              </a:rPr>
              <a:t>机器学习的基础是</a:t>
            </a:r>
            <a:r>
              <a:rPr lang="zh-CN" altLang="en-US" b="1" dirty="0">
                <a:solidFill>
                  <a:schemeClr val="accent6"/>
                </a:solidFill>
                <a:latin typeface="-apple-system"/>
              </a:rPr>
              <a:t>数据</a:t>
            </a:r>
            <a:r>
              <a:rPr lang="zh-CN" altLang="en-US" b="1" dirty="0">
                <a:latin typeface="-apple-system"/>
              </a:rPr>
              <a:t>，通过对历史数据总结出规律（这个</a:t>
            </a:r>
            <a:r>
              <a:rPr lang="zh-CN" altLang="en-US" b="1" dirty="0">
                <a:solidFill>
                  <a:srgbClr val="0070C0"/>
                </a:solidFill>
                <a:latin typeface="-apple-system"/>
              </a:rPr>
              <a:t>规律在机器学习中叫</a:t>
            </a:r>
            <a:r>
              <a:rPr lang="zh-CN" altLang="en-US" b="1" dirty="0">
                <a:solidFill>
                  <a:srgbClr val="FF0000"/>
                </a:solidFill>
                <a:latin typeface="-apple-system"/>
              </a:rPr>
              <a:t>模型</a:t>
            </a:r>
            <a:r>
              <a:rPr lang="zh-CN" altLang="en-US" b="1" dirty="0">
                <a:latin typeface="-apple-system"/>
              </a:rPr>
              <a:t>，</a:t>
            </a:r>
            <a:r>
              <a:rPr lang="zh-CN" altLang="en-US" b="1" dirty="0">
                <a:solidFill>
                  <a:srgbClr val="0070C0"/>
                </a:solidFill>
                <a:latin typeface="-apple-system"/>
              </a:rPr>
              <a:t>总结的过程用到的是</a:t>
            </a:r>
            <a:r>
              <a:rPr lang="zh-CN" altLang="en-US" b="1" dirty="0">
                <a:solidFill>
                  <a:srgbClr val="FF0000"/>
                </a:solidFill>
                <a:latin typeface="-apple-system"/>
              </a:rPr>
              <a:t>算法</a:t>
            </a:r>
            <a:r>
              <a:rPr lang="zh-CN" altLang="en-US" b="1" dirty="0">
                <a:latin typeface="-apple-system"/>
              </a:rPr>
              <a:t>），当遇到新数据时，就可以模型进行预测</a:t>
            </a:r>
          </a:p>
        </p:txBody>
      </p:sp>
    </p:spTree>
    <p:extLst>
      <p:ext uri="{BB962C8B-B14F-4D97-AF65-F5344CB8AC3E}">
        <p14:creationId xmlns:p14="http://schemas.microsoft.com/office/powerpoint/2010/main" val="144113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475F2974-A565-48EB-BE06-0BED6BD5DC9C}" type="datetime1">
              <a:rPr lang="zh-CN" altLang="en-US" smtClean="0"/>
              <a:t>2020/9/29</a:t>
            </a:fld>
            <a:endParaRPr lang="en-US" altLang="zh-CN" dirty="0"/>
          </a:p>
        </p:txBody>
      </p:sp>
      <p:sp>
        <p:nvSpPr>
          <p:cNvPr id="3" name="灯片编号占位符 2"/>
          <p:cNvSpPr>
            <a:spLocks noGrp="1"/>
          </p:cNvSpPr>
          <p:nvPr>
            <p:ph type="sldNum" sz="quarter" idx="12"/>
          </p:nvPr>
        </p:nvSpPr>
        <p:spPr/>
        <p:txBody>
          <a:bodyPr/>
          <a:lstStyle/>
          <a:p>
            <a:fld id="{8A43780D-5C61-47C7-84FD-DBDC025933FC}" type="slidenum">
              <a:rPr lang="en-US" altLang="zh-CN" smtClean="0"/>
              <a:t>13</a:t>
            </a:fld>
            <a:endParaRPr lang="en-US" altLang="zh-CN"/>
          </a:p>
        </p:txBody>
      </p:sp>
      <p:sp>
        <p:nvSpPr>
          <p:cNvPr id="17" name="矩形 16">
            <a:extLst>
              <a:ext uri="{FF2B5EF4-FFF2-40B4-BE49-F238E27FC236}">
                <a16:creationId xmlns:a16="http://schemas.microsoft.com/office/drawing/2014/main" id="{5D2A8F12-ECF5-4285-AA32-7B8C446ECD31}"/>
              </a:ext>
            </a:extLst>
          </p:cNvPr>
          <p:cNvSpPr/>
          <p:nvPr/>
        </p:nvSpPr>
        <p:spPr>
          <a:xfrm>
            <a:off x="584199" y="1302422"/>
            <a:ext cx="6787444" cy="1698927"/>
          </a:xfrm>
          <a:prstGeom prst="rect">
            <a:avLst/>
          </a:prstGeom>
        </p:spPr>
        <p:txBody>
          <a:bodyPr wrap="square">
            <a:spAutoFit/>
          </a:bodyPr>
          <a:lstStyle/>
          <a:p>
            <a:pPr>
              <a:lnSpc>
                <a:spcPct val="120000"/>
              </a:lnSpc>
            </a:pPr>
            <a:r>
              <a:rPr lang="zh-CN" altLang="en-US" b="1" dirty="0">
                <a:solidFill>
                  <a:schemeClr val="accent6"/>
                </a:solidFill>
              </a:rPr>
              <a:t>机器学习</a:t>
            </a:r>
            <a:r>
              <a:rPr lang="zh-CN" altLang="en-US" b="1" dirty="0"/>
              <a:t>：由人定义一些计算机</a:t>
            </a:r>
            <a:r>
              <a:rPr lang="zh-CN" altLang="en-US" b="1" dirty="0">
                <a:solidFill>
                  <a:srgbClr val="0070C0"/>
                </a:solidFill>
              </a:rPr>
              <a:t>算法</a:t>
            </a:r>
            <a:r>
              <a:rPr lang="zh-CN" altLang="en-US" b="1" dirty="0"/>
              <a:t>，让计算机根据输入的数据（样本）和人预先提供的一些先验知识（基于经验的知识）来总结和归纳这些数据中隐藏的特征，并用这些特征与一定的学习目标形成对应</a:t>
            </a:r>
            <a:r>
              <a:rPr lang="zh-CN" altLang="en-US" b="1" dirty="0">
                <a:solidFill>
                  <a:srgbClr val="0070C0"/>
                </a:solidFill>
              </a:rPr>
              <a:t>（映射）关系</a:t>
            </a:r>
            <a:r>
              <a:rPr lang="zh-CN" altLang="en-US" b="1" dirty="0"/>
              <a:t>，从而可以自动地做出一些反应。</a:t>
            </a:r>
          </a:p>
          <a:p>
            <a:endParaRPr lang="en-US" altLang="zh-CN" b="1" dirty="0">
              <a:solidFill>
                <a:schemeClr val="accent6"/>
              </a:solidFill>
            </a:endParaRPr>
          </a:p>
        </p:txBody>
      </p:sp>
      <p:sp>
        <p:nvSpPr>
          <p:cNvPr id="18" name="标题 8">
            <a:extLst>
              <a:ext uri="{FF2B5EF4-FFF2-40B4-BE49-F238E27FC236}">
                <a16:creationId xmlns:a16="http://schemas.microsoft.com/office/drawing/2014/main" id="{497A5A29-C7B3-4390-8B09-ED25C5294048}"/>
              </a:ext>
            </a:extLst>
          </p:cNvPr>
          <p:cNvSpPr>
            <a:spLocks noGrp="1"/>
          </p:cNvSpPr>
          <p:nvPr/>
        </p:nvSpPr>
        <p:spPr>
          <a:xfrm>
            <a:off x="438855" y="245358"/>
            <a:ext cx="10668000" cy="6096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r>
              <a:rPr lang="zh-CN" altLang="en-US" dirty="0"/>
              <a:t>机器学习</a:t>
            </a:r>
          </a:p>
        </p:txBody>
      </p:sp>
      <p:pic>
        <p:nvPicPr>
          <p:cNvPr id="19" name="Picture 2">
            <a:extLst>
              <a:ext uri="{FF2B5EF4-FFF2-40B4-BE49-F238E27FC236}">
                <a16:creationId xmlns:a16="http://schemas.microsoft.com/office/drawing/2014/main" id="{448D2366-3629-4BEA-A411-D929140DDA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6298" y="1108244"/>
            <a:ext cx="4061503" cy="2626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a:extLst>
              <a:ext uri="{FF2B5EF4-FFF2-40B4-BE49-F238E27FC236}">
                <a16:creationId xmlns:a16="http://schemas.microsoft.com/office/drawing/2014/main" id="{DF7B3D67-78CA-44F4-89BD-D4E49A5E9D91}"/>
              </a:ext>
            </a:extLst>
          </p:cNvPr>
          <p:cNvSpPr/>
          <p:nvPr/>
        </p:nvSpPr>
        <p:spPr>
          <a:xfrm>
            <a:off x="963941" y="2811715"/>
            <a:ext cx="5889937" cy="923330"/>
          </a:xfrm>
          <a:prstGeom prst="rect">
            <a:avLst/>
          </a:prstGeom>
          <a:ln>
            <a:solidFill>
              <a:schemeClr val="accent6"/>
            </a:solidFill>
          </a:ln>
        </p:spPr>
        <p:txBody>
          <a:bodyPr wrap="square">
            <a:spAutoFit/>
          </a:bodyPr>
          <a:lstStyle/>
          <a:p>
            <a:r>
              <a:rPr lang="zh-CN" altLang="en-US" b="1" dirty="0"/>
              <a:t>建立美丽度与年龄的函数关系（映射关系），如根据数据（经验），随着年龄的增长，美丽度会下降，形成如右图的反比例函数</a:t>
            </a:r>
            <a:r>
              <a:rPr lang="zh-CN" altLang="en-US" b="1" dirty="0">
                <a:solidFill>
                  <a:srgbClr val="0070C0"/>
                </a:solidFill>
              </a:rPr>
              <a:t>模型</a:t>
            </a:r>
          </a:p>
        </p:txBody>
      </p:sp>
      <p:sp>
        <p:nvSpPr>
          <p:cNvPr id="7" name="箭头: 右 6">
            <a:extLst>
              <a:ext uri="{FF2B5EF4-FFF2-40B4-BE49-F238E27FC236}">
                <a16:creationId xmlns:a16="http://schemas.microsoft.com/office/drawing/2014/main" id="{4B061BDE-8840-4D89-B2D3-DD6150D17E6C}"/>
              </a:ext>
            </a:extLst>
          </p:cNvPr>
          <p:cNvSpPr/>
          <p:nvPr/>
        </p:nvSpPr>
        <p:spPr bwMode="auto">
          <a:xfrm>
            <a:off x="7111999" y="2894914"/>
            <a:ext cx="259644" cy="510706"/>
          </a:xfrm>
          <a:prstGeom prst="rightArrow">
            <a:avLst/>
          </a:prstGeom>
          <a:solidFill>
            <a:srgbClr val="C00000"/>
          </a:solidFill>
          <a:ln w="9525" cap="flat" cmpd="sng" algn="ctr">
            <a:solidFill>
              <a:schemeClr val="bg1"/>
            </a:solidFill>
            <a:prstDash val="solid"/>
            <a:round/>
            <a:headEnd type="none" w="med" len="med"/>
            <a:tailEnd type="triangl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800" b="1" i="0" u="none" strike="noStrike" cap="none" normalizeH="0" baseline="0">
              <a:ln>
                <a:noFill/>
              </a:ln>
              <a:solidFill>
                <a:schemeClr val="tx2"/>
              </a:solidFill>
              <a:effectLst/>
              <a:latin typeface="Verdana" panose="020B0604030504040204" pitchFamily="34" charset="0"/>
              <a:ea typeface="方正隶书简体" pitchFamily="65" charset="-122"/>
            </a:endParaRPr>
          </a:p>
        </p:txBody>
      </p:sp>
      <p:sp>
        <p:nvSpPr>
          <p:cNvPr id="4" name="矩形 3">
            <a:extLst>
              <a:ext uri="{FF2B5EF4-FFF2-40B4-BE49-F238E27FC236}">
                <a16:creationId xmlns:a16="http://schemas.microsoft.com/office/drawing/2014/main" id="{3D751B51-BD19-49CF-9E12-553D6B308A10}"/>
              </a:ext>
            </a:extLst>
          </p:cNvPr>
          <p:cNvSpPr/>
          <p:nvPr/>
        </p:nvSpPr>
        <p:spPr>
          <a:xfrm>
            <a:off x="777294" y="4182702"/>
            <a:ext cx="10830507" cy="707886"/>
          </a:xfrm>
          <a:prstGeom prst="rect">
            <a:avLst/>
          </a:prstGeom>
        </p:spPr>
        <p:txBody>
          <a:bodyPr wrap="square">
            <a:spAutoFit/>
          </a:bodyPr>
          <a:lstStyle/>
          <a:p>
            <a:r>
              <a:rPr lang="zh-CN" altLang="en-US" sz="2000" b="1" dirty="0"/>
              <a:t>模型的好坏，需要进行评估（评估相关的内容，下一篇文章会进行介绍），效果不好的话，需要再次进行训练。随着训练次数的增加，该系统可以在性能上不断学习和改进。</a:t>
            </a:r>
          </a:p>
        </p:txBody>
      </p:sp>
      <p:pic>
        <p:nvPicPr>
          <p:cNvPr id="5" name="图片 4">
            <a:extLst>
              <a:ext uri="{FF2B5EF4-FFF2-40B4-BE49-F238E27FC236}">
                <a16:creationId xmlns:a16="http://schemas.microsoft.com/office/drawing/2014/main" id="{375BD25C-C56A-41B7-81AE-852C41246FCD}"/>
              </a:ext>
            </a:extLst>
          </p:cNvPr>
          <p:cNvPicPr>
            <a:picLocks noChangeAspect="1"/>
          </p:cNvPicPr>
          <p:nvPr/>
        </p:nvPicPr>
        <p:blipFill>
          <a:blip r:embed="rId3"/>
          <a:stretch>
            <a:fillRect/>
          </a:stretch>
        </p:blipFill>
        <p:spPr>
          <a:xfrm>
            <a:off x="3110120" y="4916398"/>
            <a:ext cx="4210722" cy="1636802"/>
          </a:xfrm>
          <a:prstGeom prst="rect">
            <a:avLst/>
          </a:prstGeom>
        </p:spPr>
      </p:pic>
    </p:spTree>
    <p:extLst>
      <p:ext uri="{BB962C8B-B14F-4D97-AF65-F5344CB8AC3E}">
        <p14:creationId xmlns:p14="http://schemas.microsoft.com/office/powerpoint/2010/main" val="3185033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66B9.tmp"/>
          <p:cNvPicPr>
            <a:picLocks/>
          </p:cNvPicPr>
          <p:nvPr/>
        </p:nvPicPr>
        <p:blipFill>
          <a:blip r:embed="rId2" cstate="print"/>
          <a:stretch>
            <a:fillRect/>
          </a:stretch>
        </p:blipFill>
        <p:spPr>
          <a:xfrm>
            <a:off x="2413000" y="1612900"/>
            <a:ext cx="7366000" cy="3771900"/>
          </a:xfrm>
          <a:prstGeom prst="rect">
            <a:avLst/>
          </a:prstGeom>
        </p:spPr>
      </p:pic>
      <p:sp>
        <p:nvSpPr>
          <p:cNvPr id="25" name="TextBox 24"/>
          <p:cNvSpPr txBox="1"/>
          <p:nvPr/>
        </p:nvSpPr>
        <p:spPr>
          <a:xfrm>
            <a:off x="558799" y="453806"/>
            <a:ext cx="3231654"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机器学习与数据挖掘</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4294967295"/>
          </p:nvPr>
        </p:nvSpPr>
        <p:spPr>
          <a:xfrm>
            <a:off x="1284052" y="1441822"/>
            <a:ext cx="7612063" cy="4338637"/>
          </a:xfrm>
        </p:spPr>
        <p:txBody>
          <a:bodyPr>
            <a:normAutofit fontScale="77500" lnSpcReduction="20000"/>
          </a:bodyPr>
          <a:lstStyle/>
          <a:p>
            <a:r>
              <a:rPr lang="zh-CN" altLang="en-US" dirty="0"/>
              <a:t>数据挖掘</a:t>
            </a:r>
            <a:endParaRPr lang="en-US" altLang="zh-CN" dirty="0"/>
          </a:p>
          <a:p>
            <a:r>
              <a:rPr lang="zh-CN" altLang="en-US" dirty="0"/>
              <a:t>计算机视觉</a:t>
            </a:r>
            <a:endParaRPr lang="en-US" altLang="zh-CN" dirty="0"/>
          </a:p>
          <a:p>
            <a:r>
              <a:rPr lang="zh-CN" altLang="en-US" dirty="0"/>
              <a:t>自然语言处理</a:t>
            </a:r>
            <a:endParaRPr lang="en-US" altLang="zh-CN" dirty="0"/>
          </a:p>
          <a:p>
            <a:r>
              <a:rPr lang="zh-CN" altLang="en-US" dirty="0"/>
              <a:t>生物特征识别</a:t>
            </a:r>
            <a:endParaRPr lang="en-US" altLang="zh-CN" dirty="0"/>
          </a:p>
          <a:p>
            <a:r>
              <a:rPr lang="zh-CN" altLang="en-US" dirty="0"/>
              <a:t>搜索引擎</a:t>
            </a:r>
            <a:endParaRPr lang="en-US" altLang="zh-CN" dirty="0"/>
          </a:p>
          <a:p>
            <a:r>
              <a:rPr lang="zh-CN" altLang="en-US" dirty="0"/>
              <a:t>医学诊断</a:t>
            </a:r>
            <a:endParaRPr lang="en-US" altLang="zh-CN" dirty="0"/>
          </a:p>
          <a:p>
            <a:r>
              <a:rPr lang="zh-CN" altLang="en-US" dirty="0"/>
              <a:t>检测信用卡欺诈</a:t>
            </a:r>
            <a:endParaRPr lang="en-US" altLang="zh-CN" dirty="0"/>
          </a:p>
          <a:p>
            <a:r>
              <a:rPr lang="zh-CN" altLang="en-US" dirty="0"/>
              <a:t>证券市场分析</a:t>
            </a:r>
            <a:endParaRPr lang="en-US" altLang="zh-CN" dirty="0"/>
          </a:p>
          <a:p>
            <a:r>
              <a:rPr lang="en-US" altLang="zh-CN" dirty="0"/>
              <a:t>DNA</a:t>
            </a:r>
            <a:r>
              <a:rPr lang="zh-CN" altLang="en-US" dirty="0"/>
              <a:t>序列测序</a:t>
            </a:r>
            <a:endParaRPr lang="en-US" altLang="zh-CN" dirty="0"/>
          </a:p>
          <a:p>
            <a:r>
              <a:rPr lang="zh-CN" altLang="en-US" dirty="0"/>
              <a:t>语音和手写识别</a:t>
            </a:r>
            <a:endParaRPr lang="en-US" altLang="zh-CN" dirty="0"/>
          </a:p>
          <a:p>
            <a:r>
              <a:rPr lang="zh-CN" altLang="en-US" dirty="0"/>
              <a:t>战略游戏</a:t>
            </a:r>
            <a:endParaRPr lang="en-US" altLang="zh-CN" dirty="0"/>
          </a:p>
          <a:p>
            <a:r>
              <a:rPr lang="zh-CN" altLang="en-US" dirty="0"/>
              <a:t>机器人</a:t>
            </a:r>
          </a:p>
        </p:txBody>
      </p:sp>
      <p:sp>
        <p:nvSpPr>
          <p:cNvPr id="11" name="标题 1"/>
          <p:cNvSpPr txBox="1"/>
          <p:nvPr/>
        </p:nvSpPr>
        <p:spPr>
          <a:xfrm>
            <a:off x="462581" y="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j-cs"/>
              </a:rPr>
              <a:t>机器学习应用</a:t>
            </a:r>
          </a:p>
        </p:txBody>
      </p:sp>
    </p:spTree>
    <p:extLst>
      <p:ext uri="{BB962C8B-B14F-4D97-AF65-F5344CB8AC3E}">
        <p14:creationId xmlns:p14="http://schemas.microsoft.com/office/powerpoint/2010/main" val="155705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6D15.tmp"/>
          <p:cNvPicPr>
            <a:picLocks/>
          </p:cNvPicPr>
          <p:nvPr/>
        </p:nvPicPr>
        <p:blipFill>
          <a:blip r:embed="rId2" cstate="print"/>
          <a:stretch>
            <a:fillRect/>
          </a:stretch>
        </p:blipFill>
        <p:spPr>
          <a:xfrm>
            <a:off x="1792608" y="1013852"/>
            <a:ext cx="9322432" cy="5516279"/>
          </a:xfrm>
          <a:prstGeom prst="rect">
            <a:avLst/>
          </a:prstGeom>
        </p:spPr>
      </p:pic>
      <p:sp>
        <p:nvSpPr>
          <p:cNvPr id="25" name="TextBox 24"/>
          <p:cNvSpPr txBox="1"/>
          <p:nvPr/>
        </p:nvSpPr>
        <p:spPr>
          <a:xfrm>
            <a:off x="3792585" y="4156713"/>
            <a:ext cx="5642570" cy="2090316"/>
          </a:xfrm>
          <a:prstGeom prst="rect">
            <a:avLst/>
          </a:prstGeom>
          <a:noFill/>
        </p:spPr>
        <p:txBody>
          <a:bodyPr vert="horz" wrap="none" lIns="0" tIns="0" rIns="0" bIns="0" rtlCol="0">
            <a:spAutoFit/>
          </a:bodyPr>
          <a:lstStyle/>
          <a:p>
            <a:pPr>
              <a:lnSpc>
                <a:spcPts val="1926"/>
              </a:lnSpc>
              <a:tabLst>
                <a:tab pos="114300" algn="l"/>
                <a:tab pos="2730500" algn="l"/>
                <a:tab pos="5080000" algn="l"/>
              </a:tabLst>
              <a:defRPr/>
            </a:pPr>
            <a:r>
              <a:rPr lang="zh-CN" altLang="en-US" dirty="0"/>
              <a:t>			</a:t>
            </a:r>
            <a:r>
              <a:rPr lang="zh-CN" altLang="en-US" sz="2004" dirty="0">
                <a:solidFill>
                  <a:srgbClr val="000000"/>
                </a:solidFill>
                <a:latin typeface="微软雅黑"/>
              </a:rPr>
              <a:t>机器</a:t>
            </a:r>
          </a:p>
          <a:p>
            <a:pPr>
              <a:lnSpc>
                <a:spcPts val="2400"/>
              </a:lnSpc>
              <a:tabLst>
                <a:tab pos="114300" algn="l"/>
                <a:tab pos="2730500" algn="l"/>
                <a:tab pos="5080000" algn="l"/>
              </a:tabLst>
              <a:defRPr/>
            </a:pPr>
            <a:r>
              <a:rPr lang="zh-CN" altLang="en-US" sz="2004" dirty="0">
                <a:solidFill>
                  <a:srgbClr val="000000"/>
                </a:solidFill>
                <a:latin typeface="微软雅黑"/>
              </a:rPr>
              <a:t>			学习</a:t>
            </a:r>
          </a:p>
          <a:p>
            <a:pPr>
              <a:lnSpc>
                <a:spcPts val="1000"/>
              </a:lnSpc>
              <a:tabLst>
                <a:tab pos="114300" algn="l"/>
                <a:tab pos="2730500" algn="l"/>
                <a:tab pos="5080000" algn="l"/>
              </a:tabLst>
              <a:defRPr/>
            </a:pPr>
            <a:endParaRPr lang="zh-CN" altLang="en-US" sz="2004" dirty="0">
              <a:solidFill>
                <a:srgbClr val="000000"/>
              </a:solidFill>
              <a:latin typeface="微软雅黑"/>
            </a:endParaRPr>
          </a:p>
          <a:p>
            <a:pPr>
              <a:lnSpc>
                <a:spcPts val="1000"/>
              </a:lnSpc>
              <a:tabLst>
                <a:tab pos="114300" algn="l"/>
                <a:tab pos="2730500" algn="l"/>
                <a:tab pos="5080000" algn="l"/>
              </a:tabLst>
              <a:defRPr/>
            </a:pPr>
            <a:endParaRPr lang="zh-CN" altLang="en-US" sz="2004" dirty="0">
              <a:solidFill>
                <a:srgbClr val="000000"/>
              </a:solidFill>
              <a:latin typeface="微软雅黑"/>
            </a:endParaRPr>
          </a:p>
          <a:p>
            <a:pPr>
              <a:lnSpc>
                <a:spcPts val="1000"/>
              </a:lnSpc>
              <a:tabLst>
                <a:tab pos="114300" algn="l"/>
                <a:tab pos="2730500" algn="l"/>
                <a:tab pos="5080000" algn="l"/>
              </a:tabLst>
              <a:defRPr/>
            </a:pPr>
            <a:endParaRPr lang="zh-CN" altLang="en-US" sz="2004" dirty="0">
              <a:solidFill>
                <a:srgbClr val="000000"/>
              </a:solidFill>
              <a:latin typeface="微软雅黑"/>
            </a:endParaRPr>
          </a:p>
          <a:p>
            <a:pPr>
              <a:lnSpc>
                <a:spcPts val="1000"/>
              </a:lnSpc>
              <a:tabLst>
                <a:tab pos="114300" algn="l"/>
                <a:tab pos="2730500" algn="l"/>
                <a:tab pos="5080000" algn="l"/>
              </a:tabLst>
              <a:defRPr/>
            </a:pPr>
            <a:endParaRPr lang="zh-CN" altLang="en-US" sz="2004" dirty="0">
              <a:solidFill>
                <a:srgbClr val="000000"/>
              </a:solidFill>
              <a:latin typeface="微软雅黑"/>
            </a:endParaRPr>
          </a:p>
          <a:p>
            <a:pPr lvl="0">
              <a:lnSpc>
                <a:spcPts val="1641"/>
              </a:lnSpc>
              <a:tabLst>
                <a:tab pos="114300" algn="l"/>
                <a:tab pos="2730500" algn="l"/>
                <a:tab pos="5080000" algn="l"/>
              </a:tabLst>
              <a:defRPr/>
            </a:pPr>
            <a:r>
              <a:rPr lang="zh-CN" altLang="en-US" sz="2004" dirty="0">
                <a:solidFill>
                  <a:srgbClr val="000000"/>
                </a:solidFill>
                <a:latin typeface="微软雅黑"/>
              </a:rPr>
              <a:t>	搜索引擎                    </a:t>
            </a:r>
            <a:r>
              <a:rPr lang="zh-CN" altLang="en-US" sz="1404" dirty="0">
                <a:solidFill>
                  <a:srgbClr val="000000"/>
                </a:solidFill>
                <a:latin typeface="微软雅黑"/>
              </a:rPr>
              <a:t>模型</a:t>
            </a:r>
            <a:endParaRPr lang="zh-CN" altLang="en-US" sz="2004" dirty="0">
              <a:solidFill>
                <a:srgbClr val="000000"/>
              </a:solidFill>
              <a:latin typeface="微软雅黑"/>
            </a:endParaRPr>
          </a:p>
          <a:p>
            <a:pPr>
              <a:lnSpc>
                <a:spcPts val="1641"/>
              </a:lnSpc>
              <a:tabLst>
                <a:tab pos="114300" algn="l"/>
                <a:tab pos="2730500" algn="l"/>
                <a:tab pos="5080000" algn="l"/>
              </a:tabLst>
              <a:defRPr/>
            </a:pPr>
            <a:r>
              <a:rPr lang="zh-CN" altLang="en-US" sz="2004" dirty="0">
                <a:solidFill>
                  <a:srgbClr val="000000"/>
                </a:solidFill>
                <a:latin typeface="微软雅黑"/>
              </a:rPr>
              <a:t>	</a:t>
            </a:r>
          </a:p>
          <a:p>
            <a:pPr>
              <a:lnSpc>
                <a:spcPts val="1000"/>
              </a:lnSpc>
              <a:tabLst>
                <a:tab pos="114300" algn="l"/>
                <a:tab pos="2730500" algn="l"/>
                <a:tab pos="5080000" algn="l"/>
              </a:tabLst>
              <a:defRPr/>
            </a:pPr>
            <a:endParaRPr lang="zh-CN" altLang="en-US" sz="2004" dirty="0">
              <a:solidFill>
                <a:srgbClr val="000000"/>
              </a:solidFill>
              <a:latin typeface="微软雅黑"/>
            </a:endParaRPr>
          </a:p>
          <a:p>
            <a:pPr>
              <a:lnSpc>
                <a:spcPts val="1000"/>
              </a:lnSpc>
              <a:tabLst>
                <a:tab pos="114300" algn="l"/>
                <a:tab pos="2730500" algn="l"/>
                <a:tab pos="5080000" algn="l"/>
              </a:tabLst>
              <a:defRPr/>
            </a:pPr>
            <a:endParaRPr lang="zh-CN" altLang="en-US" sz="2004" dirty="0">
              <a:solidFill>
                <a:srgbClr val="000000"/>
              </a:solidFill>
              <a:latin typeface="微软雅黑"/>
            </a:endParaRPr>
          </a:p>
          <a:p>
            <a:pPr>
              <a:lnSpc>
                <a:spcPts val="2811"/>
              </a:lnSpc>
              <a:tabLst>
                <a:tab pos="114300" algn="l"/>
                <a:tab pos="2730500" algn="l"/>
                <a:tab pos="5080000" algn="l"/>
              </a:tabLst>
              <a:defRPr/>
            </a:pPr>
            <a:r>
              <a:rPr lang="zh-CN" altLang="en-US" sz="2402" dirty="0">
                <a:solidFill>
                  <a:srgbClr val="0000FF"/>
                </a:solidFill>
                <a:latin typeface="微软雅黑"/>
              </a:rPr>
              <a:t>机器学习技术正在支撑着各种搜索引擎</a:t>
            </a:r>
          </a:p>
        </p:txBody>
      </p:sp>
      <p:sp>
        <p:nvSpPr>
          <p:cNvPr id="26" name="TextBox 25"/>
          <p:cNvSpPr txBox="1"/>
          <p:nvPr/>
        </p:nvSpPr>
        <p:spPr>
          <a:xfrm>
            <a:off x="2433524" y="3771992"/>
            <a:ext cx="718145" cy="384721"/>
          </a:xfrm>
          <a:prstGeom prst="rect">
            <a:avLst/>
          </a:prstGeom>
          <a:noFill/>
        </p:spPr>
        <p:txBody>
          <a:bodyPr vert="horz" wrap="none" lIns="0" tIns="0" rIns="0" bIns="0" rtlCol="0">
            <a:spAutoFit/>
          </a:bodyPr>
          <a:lstStyle/>
          <a:p>
            <a:pPr>
              <a:lnSpc>
                <a:spcPts val="1349"/>
              </a:lnSpc>
              <a:tabLst>
                <a:tab pos="88900" algn="l"/>
              </a:tabLst>
              <a:defRPr/>
            </a:pPr>
            <a:r>
              <a:rPr lang="zh-CN" altLang="en-US"/>
              <a:t>	</a:t>
            </a:r>
            <a:r>
              <a:rPr lang="zh-CN" altLang="en-US" sz="1404">
                <a:solidFill>
                  <a:srgbClr val="000000"/>
                </a:solidFill>
                <a:latin typeface="微软雅黑"/>
              </a:rPr>
              <a:t>搜索：</a:t>
            </a:r>
          </a:p>
          <a:p>
            <a:pPr>
              <a:lnSpc>
                <a:spcPts val="1680"/>
              </a:lnSpc>
              <a:tabLst>
                <a:tab pos="88900" algn="l"/>
              </a:tabLst>
              <a:defRPr/>
            </a:pPr>
            <a:r>
              <a:rPr lang="zh-CN" altLang="en-US" sz="1404">
                <a:solidFill>
                  <a:srgbClr val="000000"/>
                </a:solidFill>
                <a:latin typeface="微软雅黑"/>
              </a:rPr>
              <a:t>南京大学</a:t>
            </a:r>
          </a:p>
        </p:txBody>
      </p:sp>
      <p:sp>
        <p:nvSpPr>
          <p:cNvPr id="27" name="TextBox 26"/>
          <p:cNvSpPr txBox="1"/>
          <p:nvPr/>
        </p:nvSpPr>
        <p:spPr>
          <a:xfrm>
            <a:off x="885301" y="1145681"/>
            <a:ext cx="4424288" cy="356316"/>
          </a:xfrm>
          <a:prstGeom prst="rect">
            <a:avLst/>
          </a:prstGeom>
          <a:noFill/>
        </p:spPr>
        <p:txBody>
          <a:bodyPr vert="horz" wrap="none" lIns="0" tIns="0" rIns="0" bIns="0" rtlCol="0">
            <a:spAutoFit/>
          </a:bodyPr>
          <a:lstStyle/>
          <a:p>
            <a:pPr>
              <a:lnSpc>
                <a:spcPts val="2687"/>
              </a:lnSpc>
              <a:tabLst>
                <a:tab pos="3886200" algn="l"/>
              </a:tabLst>
              <a:defRPr/>
            </a:pPr>
            <a:r>
              <a:rPr lang="zh-CN" altLang="en-US" sz="2796" dirty="0">
                <a:solidFill>
                  <a:srgbClr val="000000"/>
                </a:solidFill>
                <a:latin typeface="微软雅黑"/>
              </a:rPr>
              <a:t>例如：互联网搜索	</a:t>
            </a:r>
            <a:r>
              <a:rPr lang="en-US" altLang="zh-CN" sz="2400" dirty="0">
                <a:solidFill>
                  <a:srgbClr val="000000"/>
                </a:solidFill>
                <a:latin typeface="微软雅黑"/>
              </a:rPr>
              <a:t>……</a:t>
            </a:r>
            <a:endParaRPr lang="zh-CN" altLang="en-US" sz="2400" dirty="0">
              <a:solidFill>
                <a:srgbClr val="000000"/>
              </a:solidFill>
              <a:latin typeface="微软雅黑"/>
            </a:endParaRPr>
          </a:p>
        </p:txBody>
      </p:sp>
      <p:sp>
        <p:nvSpPr>
          <p:cNvPr id="28" name="TextBox 25">
            <a:extLst>
              <a:ext uri="{FF2B5EF4-FFF2-40B4-BE49-F238E27FC236}">
                <a16:creationId xmlns:a16="http://schemas.microsoft.com/office/drawing/2014/main" id="{061590A7-10E2-40A5-9AE6-D820EA1D5DA0}"/>
              </a:ext>
            </a:extLst>
          </p:cNvPr>
          <p:cNvSpPr txBox="1"/>
          <p:nvPr/>
        </p:nvSpPr>
        <p:spPr>
          <a:xfrm>
            <a:off x="667505" y="327809"/>
            <a:ext cx="4385816" cy="564257"/>
          </a:xfrm>
          <a:prstGeom prst="rect">
            <a:avLst/>
          </a:prstGeom>
          <a:noFill/>
        </p:spPr>
        <p:txBody>
          <a:bodyPr vert="horz" wrap="none" lIns="0" tIns="0" rIns="0" bIns="0" rtlCol="0">
            <a:spAutoFit/>
          </a:bodyPr>
          <a:lstStyle/>
          <a:p>
            <a:pPr fontAlgn="base">
              <a:lnSpc>
                <a:spcPts val="4406"/>
              </a:lnSpc>
              <a:spcBef>
                <a:spcPct val="0"/>
              </a:spcBef>
              <a:spcAft>
                <a:spcPct val="0"/>
              </a:spcAft>
            </a:pPr>
            <a:r>
              <a:rPr lang="zh-CN" altLang="en-US" sz="3800" b="1" dirty="0">
                <a:solidFill>
                  <a:schemeClr val="tx2"/>
                </a:solidFill>
                <a:latin typeface="+mj-lt"/>
                <a:ea typeface="+mj-ea"/>
                <a:cs typeface="+mj-cs"/>
              </a:rPr>
              <a:t>机器学习能做什么？</a:t>
            </a:r>
          </a:p>
        </p:txBody>
      </p:sp>
      <p:grpSp>
        <p:nvGrpSpPr>
          <p:cNvPr id="29" name="组合 28">
            <a:extLst>
              <a:ext uri="{FF2B5EF4-FFF2-40B4-BE49-F238E27FC236}">
                <a16:creationId xmlns:a16="http://schemas.microsoft.com/office/drawing/2014/main" id="{93D641C4-4953-4945-ABA8-96DD56750250}"/>
              </a:ext>
            </a:extLst>
          </p:cNvPr>
          <p:cNvGrpSpPr/>
          <p:nvPr/>
        </p:nvGrpSpPr>
        <p:grpSpPr>
          <a:xfrm>
            <a:off x="7698790" y="74703"/>
            <a:ext cx="1915059" cy="1070467"/>
            <a:chOff x="11726689" y="-3194528"/>
            <a:chExt cx="4064000" cy="2184400"/>
          </a:xfrm>
        </p:grpSpPr>
        <p:pic>
          <p:nvPicPr>
            <p:cNvPr id="30" name="图片 29" descr="ws_699A.tmp">
              <a:extLst>
                <a:ext uri="{FF2B5EF4-FFF2-40B4-BE49-F238E27FC236}">
                  <a16:creationId xmlns:a16="http://schemas.microsoft.com/office/drawing/2014/main" id="{6759419C-4156-4C2D-9951-7CA300BDFFAD}"/>
                </a:ext>
              </a:extLst>
            </p:cNvPr>
            <p:cNvPicPr>
              <a:picLocks/>
            </p:cNvPicPr>
            <p:nvPr/>
          </p:nvPicPr>
          <p:blipFill>
            <a:blip r:embed="rId3" cstate="print"/>
            <a:stretch>
              <a:fillRect/>
            </a:stretch>
          </p:blipFill>
          <p:spPr>
            <a:xfrm>
              <a:off x="11726689" y="-3194528"/>
              <a:ext cx="4064000" cy="2184400"/>
            </a:xfrm>
            <a:prstGeom prst="rect">
              <a:avLst/>
            </a:prstGeom>
          </p:spPr>
        </p:pic>
        <p:sp>
          <p:nvSpPr>
            <p:cNvPr id="31" name="TextBox 26">
              <a:extLst>
                <a:ext uri="{FF2B5EF4-FFF2-40B4-BE49-F238E27FC236}">
                  <a16:creationId xmlns:a16="http://schemas.microsoft.com/office/drawing/2014/main" id="{E378414D-48CB-46C8-A141-A54A1BE560FF}"/>
                </a:ext>
              </a:extLst>
            </p:cNvPr>
            <p:cNvSpPr txBox="1"/>
            <p:nvPr/>
          </p:nvSpPr>
          <p:spPr>
            <a:xfrm>
              <a:off x="12191130" y="-2779766"/>
              <a:ext cx="2900516" cy="570218"/>
            </a:xfrm>
            <a:prstGeom prst="rect">
              <a:avLst/>
            </a:prstGeom>
            <a:noFill/>
          </p:spPr>
          <p:txBody>
            <a:bodyPr vert="horz" wrap="none" lIns="0" tIns="0" rIns="0" bIns="0" rtlCol="0">
              <a:spAutoFit/>
            </a:bodyPr>
            <a:lstStyle/>
            <a:p>
              <a:pPr>
                <a:lnSpc>
                  <a:spcPts val="3079"/>
                </a:lnSpc>
              </a:pPr>
              <a:r>
                <a:rPr lang="zh-CN" altLang="en-US" dirty="0">
                  <a:solidFill>
                    <a:srgbClr val="FF0000"/>
                  </a:solidFill>
                  <a:latin typeface="微软雅黑"/>
                </a:rPr>
                <a:t>我们可能每天都</a:t>
              </a:r>
            </a:p>
          </p:txBody>
        </p:sp>
        <p:sp>
          <p:nvSpPr>
            <p:cNvPr id="32" name="TextBox 27">
              <a:extLst>
                <a:ext uri="{FF2B5EF4-FFF2-40B4-BE49-F238E27FC236}">
                  <a16:creationId xmlns:a16="http://schemas.microsoft.com/office/drawing/2014/main" id="{2DE94696-7C08-4275-ADFE-E4EBA1AB9964}"/>
                </a:ext>
              </a:extLst>
            </p:cNvPr>
            <p:cNvSpPr txBox="1"/>
            <p:nvPr/>
          </p:nvSpPr>
          <p:spPr>
            <a:xfrm>
              <a:off x="12515610" y="-2344691"/>
              <a:ext cx="2486157" cy="570218"/>
            </a:xfrm>
            <a:prstGeom prst="rect">
              <a:avLst/>
            </a:prstGeom>
            <a:noFill/>
          </p:spPr>
          <p:txBody>
            <a:bodyPr vert="horz" wrap="none" lIns="0" tIns="0" rIns="0" bIns="0" rtlCol="0">
              <a:spAutoFit/>
            </a:bodyPr>
            <a:lstStyle/>
            <a:p>
              <a:pPr>
                <a:lnSpc>
                  <a:spcPts val="3079"/>
                </a:lnSpc>
              </a:pPr>
              <a:r>
                <a:rPr lang="zh-CN" altLang="en-US" dirty="0">
                  <a:solidFill>
                    <a:srgbClr val="FF0000"/>
                  </a:solidFill>
                  <a:latin typeface="微软雅黑"/>
                </a:rPr>
                <a:t>在用机器学习</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986074" y="1192987"/>
            <a:ext cx="3231654"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例如：自动汽车驾驶</a:t>
            </a:r>
          </a:p>
        </p:txBody>
      </p:sp>
      <p:sp>
        <p:nvSpPr>
          <p:cNvPr id="28" name="TextBox 27"/>
          <p:cNvSpPr txBox="1"/>
          <p:nvPr/>
        </p:nvSpPr>
        <p:spPr>
          <a:xfrm>
            <a:off x="4311523" y="1245149"/>
            <a:ext cx="2564805" cy="251992"/>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rPr>
              <a:t>（即将改变人类生活）</a:t>
            </a:r>
          </a:p>
        </p:txBody>
      </p:sp>
      <p:pic>
        <p:nvPicPr>
          <p:cNvPr id="38" name="图片 37">
            <a:extLst>
              <a:ext uri="{FF2B5EF4-FFF2-40B4-BE49-F238E27FC236}">
                <a16:creationId xmlns:a16="http://schemas.microsoft.com/office/drawing/2014/main" id="{B9C3D190-8309-4807-BC0F-185112D0BAE3}"/>
              </a:ext>
            </a:extLst>
          </p:cNvPr>
          <p:cNvPicPr>
            <a:picLocks noChangeAspect="1"/>
          </p:cNvPicPr>
          <p:nvPr/>
        </p:nvPicPr>
        <p:blipFill>
          <a:blip r:embed="rId3"/>
          <a:stretch>
            <a:fillRect/>
          </a:stretch>
        </p:blipFill>
        <p:spPr>
          <a:xfrm>
            <a:off x="1481066" y="1574606"/>
            <a:ext cx="8225718" cy="4971874"/>
          </a:xfrm>
          <a:prstGeom prst="rect">
            <a:avLst/>
          </a:prstGeom>
        </p:spPr>
      </p:pic>
      <p:sp>
        <p:nvSpPr>
          <p:cNvPr id="39" name="TextBox 25">
            <a:extLst>
              <a:ext uri="{FF2B5EF4-FFF2-40B4-BE49-F238E27FC236}">
                <a16:creationId xmlns:a16="http://schemas.microsoft.com/office/drawing/2014/main" id="{E449A9DA-CE85-4A8D-A359-6A15CCDE0825}"/>
              </a:ext>
            </a:extLst>
          </p:cNvPr>
          <p:cNvSpPr txBox="1"/>
          <p:nvPr/>
        </p:nvSpPr>
        <p:spPr>
          <a:xfrm>
            <a:off x="667505" y="327809"/>
            <a:ext cx="4385816" cy="564257"/>
          </a:xfrm>
          <a:prstGeom prst="rect">
            <a:avLst/>
          </a:prstGeom>
          <a:noFill/>
        </p:spPr>
        <p:txBody>
          <a:bodyPr vert="horz" wrap="none" lIns="0" tIns="0" rIns="0" bIns="0" rtlCol="0">
            <a:spAutoFit/>
          </a:bodyPr>
          <a:lstStyle/>
          <a:p>
            <a:pPr fontAlgn="base">
              <a:lnSpc>
                <a:spcPts val="4406"/>
              </a:lnSpc>
              <a:spcBef>
                <a:spcPct val="0"/>
              </a:spcBef>
              <a:spcAft>
                <a:spcPct val="0"/>
              </a:spcAft>
            </a:pPr>
            <a:r>
              <a:rPr lang="zh-CN" altLang="en-US" sz="3800" b="1" dirty="0">
                <a:solidFill>
                  <a:schemeClr val="tx2"/>
                </a:solidFill>
                <a:latin typeface="+mj-lt"/>
                <a:ea typeface="+mj-ea"/>
                <a:cs typeface="+mj-cs"/>
              </a:rPr>
              <a:t>机器学习能做什么？</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92F.tmp"/>
          <p:cNvPicPr>
            <a:picLocks/>
          </p:cNvPicPr>
          <p:nvPr/>
        </p:nvPicPr>
        <p:blipFill>
          <a:blip r:embed="rId2" cstate="print"/>
          <a:stretch>
            <a:fillRect/>
          </a:stretch>
        </p:blipFill>
        <p:spPr>
          <a:xfrm>
            <a:off x="1981200" y="2032000"/>
            <a:ext cx="2247900" cy="1651000"/>
          </a:xfrm>
          <a:prstGeom prst="rect">
            <a:avLst/>
          </a:prstGeom>
        </p:spPr>
      </p:pic>
      <p:pic>
        <p:nvPicPr>
          <p:cNvPr id="3" name="图片 2" descr="ws_7930.tmp"/>
          <p:cNvPicPr>
            <a:picLocks/>
          </p:cNvPicPr>
          <p:nvPr/>
        </p:nvPicPr>
        <p:blipFill>
          <a:blip r:embed="rId3" cstate="print"/>
          <a:stretch>
            <a:fillRect/>
          </a:stretch>
        </p:blipFill>
        <p:spPr>
          <a:xfrm>
            <a:off x="4356100" y="2032000"/>
            <a:ext cx="2133600" cy="1651000"/>
          </a:xfrm>
          <a:prstGeom prst="rect">
            <a:avLst/>
          </a:prstGeom>
        </p:spPr>
      </p:pic>
      <p:pic>
        <p:nvPicPr>
          <p:cNvPr id="4" name="图片 3" descr="ws_7931.tmp"/>
          <p:cNvPicPr>
            <a:picLocks/>
          </p:cNvPicPr>
          <p:nvPr/>
        </p:nvPicPr>
        <p:blipFill>
          <a:blip r:embed="rId4" cstate="print"/>
          <a:stretch>
            <a:fillRect/>
          </a:stretch>
        </p:blipFill>
        <p:spPr>
          <a:xfrm>
            <a:off x="4254500" y="4203700"/>
            <a:ext cx="2019300" cy="1612900"/>
          </a:xfrm>
          <a:prstGeom prst="rect">
            <a:avLst/>
          </a:prstGeom>
        </p:spPr>
      </p:pic>
      <p:pic>
        <p:nvPicPr>
          <p:cNvPr id="5" name="图片 4" descr="ws_7941.tmp"/>
          <p:cNvPicPr>
            <a:picLocks/>
          </p:cNvPicPr>
          <p:nvPr/>
        </p:nvPicPr>
        <p:blipFill>
          <a:blip r:embed="rId5" cstate="print"/>
          <a:stretch>
            <a:fillRect/>
          </a:stretch>
        </p:blipFill>
        <p:spPr>
          <a:xfrm>
            <a:off x="6438900" y="4203700"/>
            <a:ext cx="1993900" cy="1587500"/>
          </a:xfrm>
          <a:prstGeom prst="rect">
            <a:avLst/>
          </a:prstGeom>
        </p:spPr>
      </p:pic>
      <p:pic>
        <p:nvPicPr>
          <p:cNvPr id="6" name="图片 5" descr="ws_7942.tmp"/>
          <p:cNvPicPr>
            <a:picLocks/>
          </p:cNvPicPr>
          <p:nvPr/>
        </p:nvPicPr>
        <p:blipFill>
          <a:blip r:embed="rId6" cstate="print"/>
          <a:stretch>
            <a:fillRect/>
          </a:stretch>
        </p:blipFill>
        <p:spPr>
          <a:xfrm>
            <a:off x="8597900" y="4191000"/>
            <a:ext cx="1714500" cy="1600200"/>
          </a:xfrm>
          <a:prstGeom prst="rect">
            <a:avLst/>
          </a:prstGeom>
        </p:spPr>
      </p:pic>
      <p:sp>
        <p:nvSpPr>
          <p:cNvPr id="29" name="TextBox 28"/>
          <p:cNvSpPr txBox="1"/>
          <p:nvPr/>
        </p:nvSpPr>
        <p:spPr>
          <a:xfrm>
            <a:off x="461708" y="1131050"/>
            <a:ext cx="7817846"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例如：画作鉴别</a:t>
            </a:r>
            <a:r>
              <a:rPr lang="en-US" altLang="zh-CN" sz="2004" dirty="0">
                <a:solidFill>
                  <a:srgbClr val="000000"/>
                </a:solidFill>
                <a:latin typeface="Times New Roman"/>
              </a:rPr>
              <a:t>(painting authentication)</a:t>
            </a:r>
            <a:r>
              <a:rPr lang="zh-CN" altLang="en-US" sz="2004" dirty="0">
                <a:solidFill>
                  <a:srgbClr val="000000"/>
                </a:solidFill>
                <a:latin typeface="微软雅黑"/>
              </a:rPr>
              <a:t>：</a:t>
            </a:r>
            <a:r>
              <a:rPr lang="zh-CN" altLang="en-US" sz="2796" dirty="0">
                <a:solidFill>
                  <a:srgbClr val="000000"/>
                </a:solidFill>
                <a:latin typeface="微软雅黑"/>
              </a:rPr>
              <a:t>确定作品的真伪</a:t>
            </a:r>
          </a:p>
        </p:txBody>
      </p:sp>
      <p:sp>
        <p:nvSpPr>
          <p:cNvPr id="31" name="TextBox 30"/>
          <p:cNvSpPr txBox="1"/>
          <p:nvPr/>
        </p:nvSpPr>
        <p:spPr>
          <a:xfrm>
            <a:off x="1639561" y="1838236"/>
            <a:ext cx="8727439" cy="4514056"/>
          </a:xfrm>
          <a:prstGeom prst="rect">
            <a:avLst/>
          </a:prstGeom>
          <a:noFill/>
        </p:spPr>
        <p:txBody>
          <a:bodyPr vert="horz" wrap="square" lIns="0" tIns="0" rIns="0" bIns="0" rtlCol="0">
            <a:spAutoFit/>
          </a:bodyPr>
          <a:lstStyle/>
          <a:p>
            <a:pPr>
              <a:lnSpc>
                <a:spcPts val="2708"/>
              </a:lnSpc>
              <a:tabLst>
                <a:tab pos="76200" algn="l"/>
                <a:tab pos="152400" algn="l"/>
                <a:tab pos="4686300" algn="l"/>
                <a:tab pos="5041900" algn="l"/>
              </a:tabLst>
              <a:defRPr/>
            </a:pPr>
            <a:r>
              <a:rPr lang="zh-CN" altLang="en-US" dirty="0"/>
              <a:t>	</a:t>
            </a:r>
            <a:endParaRPr lang="zh-CN" altLang="en-US" sz="2796" dirty="0">
              <a:solidFill>
                <a:srgbClr val="000000"/>
              </a:solidFill>
              <a:latin typeface="微软雅黑"/>
            </a:endParaRPr>
          </a:p>
          <a:p>
            <a:pPr>
              <a:lnSpc>
                <a:spcPts val="1000"/>
              </a:lnSpc>
              <a:tabLst>
                <a:tab pos="76200" algn="l"/>
                <a:tab pos="152400" algn="l"/>
                <a:tab pos="4686300" algn="l"/>
                <a:tab pos="5041900" algn="l"/>
              </a:tabLst>
              <a:defRPr/>
            </a:pPr>
            <a:endParaRPr lang="zh-CN" altLang="en-US" sz="2796" dirty="0">
              <a:solidFill>
                <a:srgbClr val="000000"/>
              </a:solidFill>
              <a:latin typeface="微软雅黑"/>
            </a:endParaRPr>
          </a:p>
          <a:p>
            <a:pPr>
              <a:lnSpc>
                <a:spcPts val="1000"/>
              </a:lnSpc>
              <a:tabLst>
                <a:tab pos="76200" algn="l"/>
                <a:tab pos="152400" algn="l"/>
                <a:tab pos="4686300" algn="l"/>
                <a:tab pos="5041900" algn="l"/>
              </a:tabLst>
              <a:defRPr/>
            </a:pPr>
            <a:endParaRPr lang="zh-CN" altLang="en-US" sz="2796" dirty="0">
              <a:solidFill>
                <a:srgbClr val="000000"/>
              </a:solidFill>
              <a:latin typeface="微软雅黑"/>
            </a:endParaRPr>
          </a:p>
          <a:p>
            <a:pPr>
              <a:lnSpc>
                <a:spcPts val="1000"/>
              </a:lnSpc>
              <a:tabLst>
                <a:tab pos="76200" algn="l"/>
                <a:tab pos="152400" algn="l"/>
                <a:tab pos="4686300" algn="l"/>
                <a:tab pos="5041900" algn="l"/>
              </a:tabLst>
              <a:defRPr/>
            </a:pPr>
            <a:endParaRPr lang="zh-CN" altLang="en-US" sz="2796" dirty="0">
              <a:solidFill>
                <a:srgbClr val="000000"/>
              </a:solidFill>
              <a:latin typeface="微软雅黑"/>
            </a:endParaRPr>
          </a:p>
          <a:p>
            <a:pPr>
              <a:lnSpc>
                <a:spcPts val="1000"/>
              </a:lnSpc>
              <a:tabLst>
                <a:tab pos="76200" algn="l"/>
                <a:tab pos="152400" algn="l"/>
                <a:tab pos="4686300" algn="l"/>
                <a:tab pos="5041900" algn="l"/>
              </a:tabLst>
              <a:defRPr/>
            </a:pPr>
            <a:endParaRPr lang="zh-CN" altLang="en-US" sz="2796" dirty="0">
              <a:solidFill>
                <a:srgbClr val="000000"/>
              </a:solidFill>
              <a:latin typeface="微软雅黑"/>
            </a:endParaRPr>
          </a:p>
          <a:p>
            <a:pPr>
              <a:lnSpc>
                <a:spcPts val="1000"/>
              </a:lnSpc>
              <a:tabLst>
                <a:tab pos="76200" algn="l"/>
                <a:tab pos="152400" algn="l"/>
                <a:tab pos="4686300" algn="l"/>
                <a:tab pos="5041900" algn="l"/>
              </a:tabLst>
              <a:defRPr/>
            </a:pPr>
            <a:endParaRPr lang="en-US" altLang="zh-CN" sz="2796" dirty="0">
              <a:solidFill>
                <a:srgbClr val="000000"/>
              </a:solidFill>
              <a:latin typeface="微软雅黑"/>
            </a:endParaRPr>
          </a:p>
          <a:p>
            <a:pPr>
              <a:lnSpc>
                <a:spcPts val="1000"/>
              </a:lnSpc>
              <a:tabLst>
                <a:tab pos="76200" algn="l"/>
                <a:tab pos="152400" algn="l"/>
                <a:tab pos="4686300" algn="l"/>
                <a:tab pos="5041900" algn="l"/>
              </a:tabLst>
              <a:defRPr/>
            </a:pPr>
            <a:endParaRPr lang="en-US" altLang="zh-CN" sz="2796" dirty="0">
              <a:solidFill>
                <a:srgbClr val="000000"/>
              </a:solidFill>
              <a:latin typeface="微软雅黑"/>
            </a:endParaRPr>
          </a:p>
          <a:p>
            <a:pPr>
              <a:lnSpc>
                <a:spcPts val="1000"/>
              </a:lnSpc>
              <a:tabLst>
                <a:tab pos="76200" algn="l"/>
                <a:tab pos="152400" algn="l"/>
                <a:tab pos="4686300" algn="l"/>
                <a:tab pos="5041900" algn="l"/>
              </a:tabLst>
              <a:defRPr/>
            </a:pPr>
            <a:endParaRPr lang="zh-CN" altLang="en-US" sz="2796" dirty="0">
              <a:solidFill>
                <a:srgbClr val="000000"/>
              </a:solidFill>
              <a:latin typeface="微软雅黑"/>
            </a:endParaRPr>
          </a:p>
          <a:p>
            <a:pPr>
              <a:lnSpc>
                <a:spcPts val="2491"/>
              </a:lnSpc>
              <a:tabLst>
                <a:tab pos="76200" algn="l"/>
                <a:tab pos="152400" algn="l"/>
                <a:tab pos="4686300" algn="l"/>
                <a:tab pos="5041900" algn="l"/>
              </a:tabLst>
              <a:defRPr/>
            </a:pPr>
            <a:r>
              <a:rPr lang="zh-CN" altLang="en-US" sz="2796" dirty="0">
                <a:solidFill>
                  <a:srgbClr val="000000"/>
                </a:solidFill>
                <a:latin typeface="微软雅黑"/>
              </a:rPr>
              <a:t>				</a:t>
            </a:r>
            <a:r>
              <a:rPr lang="zh-CN" altLang="en-US" sz="2006" dirty="0">
                <a:solidFill>
                  <a:srgbClr val="0000FF"/>
                </a:solidFill>
                <a:latin typeface="微软雅黑"/>
              </a:rPr>
              <a:t>勃鲁盖尔（</a:t>
            </a:r>
            <a:r>
              <a:rPr lang="en-US" altLang="zh-CN" sz="2006" dirty="0">
                <a:solidFill>
                  <a:srgbClr val="0000FF"/>
                </a:solidFill>
                <a:latin typeface="微软雅黑"/>
              </a:rPr>
              <a:t>1525-1569</a:t>
            </a:r>
            <a:r>
              <a:rPr lang="zh-CN" altLang="en-US" sz="2006" dirty="0">
                <a:solidFill>
                  <a:srgbClr val="0000FF"/>
                </a:solidFill>
                <a:latin typeface="微软雅黑"/>
              </a:rPr>
              <a:t>）</a:t>
            </a:r>
          </a:p>
          <a:p>
            <a:pPr>
              <a:lnSpc>
                <a:spcPts val="2403"/>
              </a:lnSpc>
              <a:tabLst>
                <a:tab pos="76200" algn="l"/>
                <a:tab pos="152400" algn="l"/>
                <a:tab pos="4686300" algn="l"/>
                <a:tab pos="5041900" algn="l"/>
              </a:tabLst>
              <a:defRPr/>
            </a:pPr>
            <a:r>
              <a:rPr lang="zh-CN" altLang="en-US" sz="2006" dirty="0">
                <a:solidFill>
                  <a:srgbClr val="0000FF"/>
                </a:solidFill>
                <a:latin typeface="微软雅黑"/>
              </a:rPr>
              <a:t>				</a:t>
            </a:r>
            <a:r>
              <a:rPr lang="zh-CN" altLang="en-US" sz="2004" dirty="0">
                <a:solidFill>
                  <a:srgbClr val="0000FF"/>
                </a:solidFill>
                <a:latin typeface="微软雅黑"/>
              </a:rPr>
              <a:t>的作品？</a:t>
            </a:r>
          </a:p>
          <a:p>
            <a:pPr>
              <a:lnSpc>
                <a:spcPts val="1000"/>
              </a:lnSpc>
              <a:tabLst>
                <a:tab pos="76200" algn="l"/>
                <a:tab pos="152400" algn="l"/>
                <a:tab pos="4686300" algn="l"/>
                <a:tab pos="5041900" algn="l"/>
              </a:tabLst>
              <a:defRPr/>
            </a:pPr>
            <a:endParaRPr lang="zh-CN" altLang="en-US" sz="2004" dirty="0">
              <a:solidFill>
                <a:srgbClr val="0000FF"/>
              </a:solidFill>
              <a:latin typeface="微软雅黑"/>
            </a:endParaRPr>
          </a:p>
          <a:p>
            <a:pPr>
              <a:lnSpc>
                <a:spcPts val="1000"/>
              </a:lnSpc>
              <a:tabLst>
                <a:tab pos="76200" algn="l"/>
                <a:tab pos="152400" algn="l"/>
                <a:tab pos="4686300" algn="l"/>
                <a:tab pos="5041900" algn="l"/>
              </a:tabLst>
              <a:defRPr/>
            </a:pPr>
            <a:endParaRPr lang="zh-CN" altLang="en-US" sz="2004" dirty="0">
              <a:solidFill>
                <a:srgbClr val="0000FF"/>
              </a:solidFill>
              <a:latin typeface="微软雅黑"/>
            </a:endParaRPr>
          </a:p>
          <a:p>
            <a:pPr>
              <a:lnSpc>
                <a:spcPts val="1000"/>
              </a:lnSpc>
              <a:tabLst>
                <a:tab pos="76200" algn="l"/>
                <a:tab pos="152400" algn="l"/>
                <a:tab pos="4686300" algn="l"/>
                <a:tab pos="5041900" algn="l"/>
              </a:tabLst>
              <a:defRPr/>
            </a:pPr>
            <a:endParaRPr lang="zh-CN" altLang="en-US" sz="2004" dirty="0">
              <a:solidFill>
                <a:srgbClr val="0000FF"/>
              </a:solidFill>
              <a:latin typeface="微软雅黑"/>
            </a:endParaRPr>
          </a:p>
          <a:p>
            <a:pPr>
              <a:lnSpc>
                <a:spcPts val="1000"/>
              </a:lnSpc>
              <a:tabLst>
                <a:tab pos="76200" algn="l"/>
                <a:tab pos="152400" algn="l"/>
                <a:tab pos="4686300" algn="l"/>
                <a:tab pos="5041900" algn="l"/>
              </a:tabLst>
              <a:defRPr/>
            </a:pPr>
            <a:endParaRPr lang="zh-CN" altLang="en-US" sz="2004" dirty="0">
              <a:solidFill>
                <a:srgbClr val="0000FF"/>
              </a:solidFill>
              <a:latin typeface="微软雅黑"/>
            </a:endParaRPr>
          </a:p>
          <a:p>
            <a:pPr>
              <a:lnSpc>
                <a:spcPts val="1610"/>
              </a:lnSpc>
              <a:tabLst>
                <a:tab pos="76200" algn="l"/>
                <a:tab pos="152400" algn="l"/>
                <a:tab pos="4686300" algn="l"/>
                <a:tab pos="5041900" algn="l"/>
              </a:tabLst>
              <a:defRPr/>
            </a:pPr>
            <a:r>
              <a:rPr lang="zh-CN" altLang="en-US" sz="2004" dirty="0">
                <a:solidFill>
                  <a:srgbClr val="0000FF"/>
                </a:solidFill>
                <a:latin typeface="微软雅黑"/>
              </a:rPr>
              <a:t>		</a:t>
            </a:r>
            <a:r>
              <a:rPr lang="zh-CN" altLang="en-US" sz="1200" dirty="0">
                <a:solidFill>
                  <a:srgbClr val="C00000"/>
                </a:solidFill>
                <a:latin typeface="微软雅黑"/>
              </a:rPr>
              <a:t>出自 </a:t>
            </a:r>
            <a:r>
              <a:rPr lang="en-US" altLang="zh-CN" sz="1200" dirty="0">
                <a:solidFill>
                  <a:srgbClr val="C00000"/>
                </a:solidFill>
                <a:latin typeface="Times New Roman"/>
              </a:rPr>
              <a:t>[J. Hughes et al., PNAS 2009]</a:t>
            </a:r>
          </a:p>
          <a:p>
            <a:pPr>
              <a:lnSpc>
                <a:spcPts val="1000"/>
              </a:lnSpc>
              <a:tabLst>
                <a:tab pos="76200" algn="l"/>
                <a:tab pos="152400" algn="l"/>
                <a:tab pos="4686300" algn="l"/>
                <a:tab pos="5041900" algn="l"/>
              </a:tabLst>
              <a:defRPr/>
            </a:pPr>
            <a:endParaRPr lang="en-US" altLang="zh-CN" sz="1200" dirty="0">
              <a:solidFill>
                <a:srgbClr val="C00000"/>
              </a:solidFill>
              <a:latin typeface="Times New Roman"/>
            </a:endParaRPr>
          </a:p>
          <a:p>
            <a:pPr>
              <a:lnSpc>
                <a:spcPts val="1000"/>
              </a:lnSpc>
              <a:tabLst>
                <a:tab pos="76200" algn="l"/>
                <a:tab pos="152400" algn="l"/>
                <a:tab pos="4686300" algn="l"/>
                <a:tab pos="5041900" algn="l"/>
              </a:tabLst>
              <a:defRPr/>
            </a:pPr>
            <a:endParaRPr lang="en-US" altLang="zh-CN" sz="1200" dirty="0">
              <a:solidFill>
                <a:srgbClr val="C00000"/>
              </a:solidFill>
              <a:latin typeface="Times New Roman"/>
            </a:endParaRPr>
          </a:p>
          <a:p>
            <a:pPr>
              <a:lnSpc>
                <a:spcPts val="1000"/>
              </a:lnSpc>
              <a:tabLst>
                <a:tab pos="76200" algn="l"/>
                <a:tab pos="152400" algn="l"/>
                <a:tab pos="4686300" algn="l"/>
                <a:tab pos="5041900" algn="l"/>
              </a:tabLst>
              <a:defRPr/>
            </a:pPr>
            <a:endParaRPr lang="en-US" altLang="zh-CN" sz="1200" dirty="0">
              <a:solidFill>
                <a:srgbClr val="C00000"/>
              </a:solidFill>
              <a:latin typeface="Times New Roman"/>
            </a:endParaRPr>
          </a:p>
          <a:p>
            <a:pPr>
              <a:lnSpc>
                <a:spcPts val="1000"/>
              </a:lnSpc>
              <a:tabLst>
                <a:tab pos="76200" algn="l"/>
                <a:tab pos="152400" algn="l"/>
                <a:tab pos="4686300" algn="l"/>
                <a:tab pos="5041900" algn="l"/>
              </a:tabLst>
              <a:defRPr/>
            </a:pPr>
            <a:endParaRPr lang="en-US" altLang="zh-CN" sz="1200" dirty="0">
              <a:solidFill>
                <a:srgbClr val="C00000"/>
              </a:solidFill>
              <a:latin typeface="Times New Roman"/>
            </a:endParaRPr>
          </a:p>
          <a:p>
            <a:pPr>
              <a:lnSpc>
                <a:spcPts val="1000"/>
              </a:lnSpc>
              <a:tabLst>
                <a:tab pos="76200" algn="l"/>
                <a:tab pos="152400" algn="l"/>
                <a:tab pos="4686300" algn="l"/>
                <a:tab pos="5041900" algn="l"/>
              </a:tabLst>
              <a:defRPr/>
            </a:pPr>
            <a:endParaRPr lang="en-US" altLang="zh-CN" sz="1200" dirty="0">
              <a:solidFill>
                <a:srgbClr val="C00000"/>
              </a:solidFill>
              <a:latin typeface="Times New Roman"/>
            </a:endParaRPr>
          </a:p>
          <a:p>
            <a:pPr>
              <a:lnSpc>
                <a:spcPts val="2234"/>
              </a:lnSpc>
              <a:tabLst>
                <a:tab pos="76200" algn="l"/>
                <a:tab pos="152400" algn="l"/>
                <a:tab pos="4686300" algn="l"/>
                <a:tab pos="5041900" algn="l"/>
              </a:tabLst>
              <a:defRPr/>
            </a:pPr>
            <a:r>
              <a:rPr lang="zh-CN" altLang="en-US" sz="2004" dirty="0">
                <a:solidFill>
                  <a:srgbClr val="0000FF"/>
                </a:solidFill>
                <a:latin typeface="微软雅黑"/>
              </a:rPr>
              <a:t>梵高（</a:t>
            </a:r>
            <a:r>
              <a:rPr lang="en-US" altLang="zh-CN" sz="2004" dirty="0">
                <a:solidFill>
                  <a:srgbClr val="0000FF"/>
                </a:solidFill>
                <a:latin typeface="微软雅黑"/>
              </a:rPr>
              <a:t>1853-1890</a:t>
            </a:r>
            <a:r>
              <a:rPr lang="zh-CN" altLang="en-US" sz="2004" dirty="0">
                <a:solidFill>
                  <a:srgbClr val="0000FF"/>
                </a:solidFill>
                <a:latin typeface="微软雅黑"/>
              </a:rPr>
              <a:t>）</a:t>
            </a:r>
          </a:p>
          <a:p>
            <a:pPr>
              <a:lnSpc>
                <a:spcPts val="2403"/>
              </a:lnSpc>
              <a:tabLst>
                <a:tab pos="76200" algn="l"/>
                <a:tab pos="152400" algn="l"/>
                <a:tab pos="4686300" algn="l"/>
                <a:tab pos="5041900" algn="l"/>
              </a:tabLst>
              <a:defRPr/>
            </a:pPr>
            <a:r>
              <a:rPr lang="zh-CN" altLang="en-US" sz="2004" dirty="0">
                <a:solidFill>
                  <a:srgbClr val="0000FF"/>
                </a:solidFill>
                <a:latin typeface="微软雅黑"/>
              </a:rPr>
              <a:t>的作品？</a:t>
            </a:r>
          </a:p>
          <a:p>
            <a:pPr>
              <a:lnSpc>
                <a:spcPts val="1000"/>
              </a:lnSpc>
              <a:tabLst>
                <a:tab pos="76200" algn="l"/>
                <a:tab pos="152400" algn="l"/>
                <a:tab pos="4686300" algn="l"/>
                <a:tab pos="5041900" algn="l"/>
              </a:tabLst>
              <a:defRPr/>
            </a:pPr>
            <a:endParaRPr lang="zh-CN" altLang="en-US" sz="2004" dirty="0">
              <a:solidFill>
                <a:srgbClr val="0000FF"/>
              </a:solidFill>
              <a:latin typeface="微软雅黑"/>
            </a:endParaRPr>
          </a:p>
          <a:p>
            <a:pPr>
              <a:lnSpc>
                <a:spcPts val="1000"/>
              </a:lnSpc>
              <a:tabLst>
                <a:tab pos="76200" algn="l"/>
                <a:tab pos="152400" algn="l"/>
                <a:tab pos="4686300" algn="l"/>
                <a:tab pos="5041900" algn="l"/>
              </a:tabLst>
              <a:defRPr/>
            </a:pPr>
            <a:endParaRPr lang="zh-CN" altLang="en-US" sz="2004" dirty="0">
              <a:solidFill>
                <a:srgbClr val="0000FF"/>
              </a:solidFill>
              <a:latin typeface="微软雅黑"/>
            </a:endParaRPr>
          </a:p>
          <a:p>
            <a:pPr>
              <a:lnSpc>
                <a:spcPts val="2379"/>
              </a:lnSpc>
              <a:tabLst>
                <a:tab pos="76200" algn="l"/>
                <a:tab pos="152400" algn="l"/>
                <a:tab pos="4686300" algn="l"/>
                <a:tab pos="5041900" algn="l"/>
              </a:tabLst>
              <a:defRPr/>
            </a:pPr>
            <a:r>
              <a:rPr lang="zh-CN" altLang="en-US" sz="2004" dirty="0">
                <a:solidFill>
                  <a:srgbClr val="0000FF"/>
                </a:solidFill>
                <a:latin typeface="微软雅黑"/>
              </a:rPr>
              <a:t>			</a:t>
            </a:r>
            <a:r>
              <a:rPr lang="zh-CN" altLang="en-US" sz="1200" dirty="0">
                <a:solidFill>
                  <a:srgbClr val="C00000"/>
                </a:solidFill>
                <a:latin typeface="微软雅黑"/>
              </a:rPr>
              <a:t>出自 </a:t>
            </a:r>
            <a:r>
              <a:rPr lang="en-US" altLang="zh-CN" sz="1200" dirty="0">
                <a:solidFill>
                  <a:srgbClr val="C00000"/>
                </a:solidFill>
                <a:latin typeface="Times New Roman"/>
              </a:rPr>
              <a:t>[C. Johnson et al., IEEE-SP, 2008]</a:t>
            </a:r>
            <a:endParaRPr lang="zh-CN" altLang="en-US" sz="1200" dirty="0">
              <a:solidFill>
                <a:srgbClr val="C00000"/>
              </a:solidFill>
              <a:latin typeface="Times New Roman"/>
            </a:endParaRPr>
          </a:p>
        </p:txBody>
      </p:sp>
      <p:sp>
        <p:nvSpPr>
          <p:cNvPr id="32" name="TextBox 25">
            <a:extLst>
              <a:ext uri="{FF2B5EF4-FFF2-40B4-BE49-F238E27FC236}">
                <a16:creationId xmlns:a16="http://schemas.microsoft.com/office/drawing/2014/main" id="{EAF4EF12-A1C6-4981-B1E9-DE614FA73587}"/>
              </a:ext>
            </a:extLst>
          </p:cNvPr>
          <p:cNvSpPr txBox="1"/>
          <p:nvPr/>
        </p:nvSpPr>
        <p:spPr>
          <a:xfrm>
            <a:off x="667505" y="327809"/>
            <a:ext cx="4385816" cy="564257"/>
          </a:xfrm>
          <a:prstGeom prst="rect">
            <a:avLst/>
          </a:prstGeom>
          <a:noFill/>
        </p:spPr>
        <p:txBody>
          <a:bodyPr vert="horz" wrap="none" lIns="0" tIns="0" rIns="0" bIns="0" rtlCol="0">
            <a:spAutoFit/>
          </a:bodyPr>
          <a:lstStyle/>
          <a:p>
            <a:pPr fontAlgn="base">
              <a:lnSpc>
                <a:spcPts val="4406"/>
              </a:lnSpc>
              <a:spcBef>
                <a:spcPct val="0"/>
              </a:spcBef>
              <a:spcAft>
                <a:spcPct val="0"/>
              </a:spcAft>
            </a:pPr>
            <a:r>
              <a:rPr lang="zh-CN" altLang="en-US" sz="3800" b="1" dirty="0">
                <a:solidFill>
                  <a:schemeClr val="tx2"/>
                </a:solidFill>
                <a:latin typeface="+mj-lt"/>
                <a:ea typeface="+mj-ea"/>
                <a:cs typeface="+mj-cs"/>
              </a:rPr>
              <a:t>机器学习能做什么？</a:t>
            </a:r>
          </a:p>
        </p:txBody>
      </p:sp>
      <p:pic>
        <p:nvPicPr>
          <p:cNvPr id="33" name="图片 32" descr="ws_75A4.tmp">
            <a:extLst>
              <a:ext uri="{FF2B5EF4-FFF2-40B4-BE49-F238E27FC236}">
                <a16:creationId xmlns:a16="http://schemas.microsoft.com/office/drawing/2014/main" id="{2CF4FB20-8E8D-4C1D-AD46-5A57BBF4427E}"/>
              </a:ext>
            </a:extLst>
          </p:cNvPr>
          <p:cNvPicPr>
            <a:picLocks/>
          </p:cNvPicPr>
          <p:nvPr/>
        </p:nvPicPr>
        <p:blipFill>
          <a:blip r:embed="rId7" cstate="print"/>
          <a:stretch>
            <a:fillRect/>
          </a:stretch>
        </p:blipFill>
        <p:spPr>
          <a:xfrm>
            <a:off x="8680334" y="205443"/>
            <a:ext cx="3373332" cy="1722713"/>
          </a:xfrm>
          <a:prstGeom prst="rect">
            <a:avLst/>
          </a:prstGeom>
        </p:spPr>
      </p:pic>
      <p:sp>
        <p:nvSpPr>
          <p:cNvPr id="34" name="TextBox 27">
            <a:extLst>
              <a:ext uri="{FF2B5EF4-FFF2-40B4-BE49-F238E27FC236}">
                <a16:creationId xmlns:a16="http://schemas.microsoft.com/office/drawing/2014/main" id="{DD5EB07E-8CCA-4741-9F51-5305444C8642}"/>
              </a:ext>
            </a:extLst>
          </p:cNvPr>
          <p:cNvSpPr txBox="1"/>
          <p:nvPr/>
        </p:nvSpPr>
        <p:spPr>
          <a:xfrm>
            <a:off x="9482822" y="415676"/>
            <a:ext cx="2154436" cy="1052404"/>
          </a:xfrm>
          <a:prstGeom prst="rect">
            <a:avLst/>
          </a:prstGeom>
          <a:noFill/>
        </p:spPr>
        <p:txBody>
          <a:bodyPr vert="horz" wrap="none" lIns="0" tIns="0" rIns="0" bIns="0" rtlCol="0">
            <a:spAutoFit/>
          </a:bodyPr>
          <a:lstStyle/>
          <a:p>
            <a:pPr lvl="0">
              <a:lnSpc>
                <a:spcPct val="150000"/>
              </a:lnSpc>
            </a:pPr>
            <a:r>
              <a:rPr lang="zh-CN" altLang="en-US" sz="2400" dirty="0">
                <a:solidFill>
                  <a:srgbClr val="FF0000"/>
                </a:solidFill>
                <a:latin typeface="微软雅黑"/>
              </a:rPr>
              <a:t>小数据上就已经</a:t>
            </a:r>
          </a:p>
          <a:p>
            <a:pPr>
              <a:lnSpc>
                <a:spcPct val="150000"/>
              </a:lnSpc>
            </a:pPr>
            <a:r>
              <a:rPr lang="zh-CN" altLang="en-US" sz="2400" dirty="0">
                <a:solidFill>
                  <a:srgbClr val="FF0000"/>
                </a:solidFill>
                <a:latin typeface="微软雅黑"/>
              </a:rPr>
              <a:t>很有用</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7D4A.tmp"/>
          <p:cNvPicPr>
            <a:picLocks/>
          </p:cNvPicPr>
          <p:nvPr/>
        </p:nvPicPr>
        <p:blipFill>
          <a:blip r:embed="rId2" cstate="print"/>
          <a:stretch>
            <a:fillRect/>
          </a:stretch>
        </p:blipFill>
        <p:spPr>
          <a:xfrm>
            <a:off x="6527800" y="1003834"/>
            <a:ext cx="3886200" cy="2780765"/>
          </a:xfrm>
          <a:prstGeom prst="rect">
            <a:avLst/>
          </a:prstGeom>
        </p:spPr>
      </p:pic>
      <p:pic>
        <p:nvPicPr>
          <p:cNvPr id="3" name="图片 2" descr="ws_7D4B.tmp"/>
          <p:cNvPicPr>
            <a:picLocks/>
          </p:cNvPicPr>
          <p:nvPr/>
        </p:nvPicPr>
        <p:blipFill>
          <a:blip r:embed="rId3" cstate="print"/>
          <a:stretch>
            <a:fillRect/>
          </a:stretch>
        </p:blipFill>
        <p:spPr>
          <a:xfrm>
            <a:off x="6934200" y="3810000"/>
            <a:ext cx="3340100" cy="304800"/>
          </a:xfrm>
          <a:prstGeom prst="rect">
            <a:avLst/>
          </a:prstGeom>
        </p:spPr>
      </p:pic>
      <p:sp>
        <p:nvSpPr>
          <p:cNvPr id="26" name="TextBox 25"/>
          <p:cNvSpPr txBox="1"/>
          <p:nvPr/>
        </p:nvSpPr>
        <p:spPr>
          <a:xfrm>
            <a:off x="772096" y="440277"/>
            <a:ext cx="2513509"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例如：画作鉴别</a:t>
            </a:r>
          </a:p>
        </p:txBody>
      </p:sp>
      <p:sp>
        <p:nvSpPr>
          <p:cNvPr id="27" name="TextBox 26"/>
          <p:cNvSpPr txBox="1"/>
          <p:nvPr/>
        </p:nvSpPr>
        <p:spPr>
          <a:xfrm>
            <a:off x="3507185" y="440277"/>
            <a:ext cx="1025922" cy="251992"/>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rPr>
              <a:t>（艺术）</a:t>
            </a:r>
          </a:p>
        </p:txBody>
      </p:sp>
      <p:sp>
        <p:nvSpPr>
          <p:cNvPr id="28" name="TextBox 27"/>
          <p:cNvSpPr txBox="1"/>
          <p:nvPr/>
        </p:nvSpPr>
        <p:spPr>
          <a:xfrm>
            <a:off x="848429" y="1244443"/>
            <a:ext cx="5277323" cy="2163734"/>
          </a:xfrm>
          <a:prstGeom prst="rect">
            <a:avLst/>
          </a:prstGeom>
          <a:noFill/>
        </p:spPr>
        <p:txBody>
          <a:bodyPr vert="horz" wrap="square" lIns="0" tIns="0" rIns="0" bIns="0" rtlCol="0">
            <a:spAutoFit/>
          </a:bodyPr>
          <a:lstStyle/>
          <a:p>
            <a:pPr>
              <a:lnSpc>
                <a:spcPct val="150000"/>
              </a:lnSpc>
            </a:pPr>
            <a:r>
              <a:rPr lang="zh-CN" altLang="en-US" sz="2402" dirty="0">
                <a:solidFill>
                  <a:srgbClr val="000000"/>
                </a:solidFill>
                <a:latin typeface="微软雅黑"/>
              </a:rPr>
              <a:t>除专用技术手段外， </a:t>
            </a:r>
            <a:r>
              <a:rPr lang="zh-CN" altLang="en-US" sz="2402" dirty="0">
                <a:solidFill>
                  <a:srgbClr val="0000FF"/>
                </a:solidFill>
                <a:latin typeface="微软雅黑"/>
              </a:rPr>
              <a:t>笔触分析</a:t>
            </a:r>
            <a:r>
              <a:rPr lang="en-US" altLang="zh-CN" sz="2004" dirty="0">
                <a:solidFill>
                  <a:srgbClr val="000000"/>
                </a:solidFill>
                <a:latin typeface="Times New Roman"/>
              </a:rPr>
              <a:t>(brushstroke analysis) </a:t>
            </a:r>
            <a:r>
              <a:rPr lang="zh-CN" altLang="en-US" sz="2400" dirty="0">
                <a:solidFill>
                  <a:srgbClr val="000000"/>
                </a:solidFill>
                <a:latin typeface="微软雅黑"/>
              </a:rPr>
              <a:t>是 画 作 鉴定的重要工具；它旨在从视觉上判断画作中是否具有艺术家的特有“笔迹”</a:t>
            </a:r>
            <a:r>
              <a:rPr lang="zh-CN" altLang="en-US" sz="2004" dirty="0">
                <a:solidFill>
                  <a:srgbClr val="000000"/>
                </a:solidFill>
                <a:latin typeface="微软雅黑"/>
              </a:rPr>
              <a:t>。</a:t>
            </a:r>
          </a:p>
        </p:txBody>
      </p:sp>
      <p:sp>
        <p:nvSpPr>
          <p:cNvPr id="29" name="TextBox 28"/>
          <p:cNvSpPr txBox="1"/>
          <p:nvPr/>
        </p:nvSpPr>
        <p:spPr>
          <a:xfrm>
            <a:off x="1866291" y="4143502"/>
            <a:ext cx="3693319" cy="1231106"/>
          </a:xfrm>
          <a:prstGeom prst="rect">
            <a:avLst/>
          </a:prstGeom>
          <a:noFill/>
        </p:spPr>
        <p:txBody>
          <a:bodyPr vert="horz" wrap="none" lIns="0" tIns="0" rIns="0" bIns="0" rtlCol="0">
            <a:spAutoFit/>
          </a:bodyPr>
          <a:lstStyle/>
          <a:p>
            <a:pPr>
              <a:lnSpc>
                <a:spcPts val="2306"/>
              </a:lnSpc>
            </a:pPr>
            <a:r>
              <a:rPr lang="zh-CN" altLang="en-US" sz="2400">
                <a:solidFill>
                  <a:srgbClr val="000000"/>
                </a:solidFill>
                <a:latin typeface="微软雅黑"/>
              </a:rPr>
              <a:t>该工作对专业知识要求极高</a:t>
            </a:r>
          </a:p>
          <a:p>
            <a:pPr>
              <a:lnSpc>
                <a:spcPts val="1000"/>
              </a:lnSpc>
            </a:pPr>
            <a:endParaRPr lang="zh-CN" altLang="en-US" sz="2400">
              <a:solidFill>
                <a:srgbClr val="000000"/>
              </a:solidFill>
              <a:latin typeface="微软雅黑"/>
            </a:endParaRPr>
          </a:p>
          <a:p>
            <a:pPr>
              <a:lnSpc>
                <a:spcPts val="2677"/>
              </a:lnSpc>
            </a:pPr>
            <a:r>
              <a:rPr lang="en-US" altLang="zh-CN" sz="2006">
                <a:solidFill>
                  <a:srgbClr val="000000"/>
                </a:solidFill>
                <a:latin typeface="Times New Roman"/>
              </a:rPr>
              <a:t>-  </a:t>
            </a:r>
            <a:r>
              <a:rPr lang="zh-CN" altLang="en-US" sz="2006">
                <a:solidFill>
                  <a:srgbClr val="000000"/>
                </a:solidFill>
                <a:latin typeface="微软雅黑"/>
              </a:rPr>
              <a:t>具有较高的绘画艺术修养</a:t>
            </a:r>
          </a:p>
          <a:p>
            <a:pPr>
              <a:lnSpc>
                <a:spcPts val="1000"/>
              </a:lnSpc>
            </a:pPr>
            <a:endParaRPr lang="zh-CN" altLang="en-US" sz="2006">
              <a:solidFill>
                <a:srgbClr val="000000"/>
              </a:solidFill>
              <a:latin typeface="微软雅黑"/>
            </a:endParaRPr>
          </a:p>
          <a:p>
            <a:pPr>
              <a:lnSpc>
                <a:spcPts val="2602"/>
              </a:lnSpc>
            </a:pPr>
            <a:r>
              <a:rPr lang="en-US" altLang="zh-CN" sz="2004">
                <a:solidFill>
                  <a:srgbClr val="000000"/>
                </a:solidFill>
                <a:latin typeface="Times New Roman"/>
              </a:rPr>
              <a:t>-  </a:t>
            </a:r>
            <a:r>
              <a:rPr lang="zh-CN" altLang="en-US" sz="2004">
                <a:solidFill>
                  <a:srgbClr val="000000"/>
                </a:solidFill>
                <a:latin typeface="微软雅黑"/>
              </a:rPr>
              <a:t>掌握画家的特定绘画习惯</a:t>
            </a:r>
          </a:p>
        </p:txBody>
      </p:sp>
      <p:sp>
        <p:nvSpPr>
          <p:cNvPr id="30" name="TextBox 29"/>
          <p:cNvSpPr txBox="1"/>
          <p:nvPr/>
        </p:nvSpPr>
        <p:spPr>
          <a:xfrm>
            <a:off x="6637655" y="4415664"/>
            <a:ext cx="3693319" cy="756617"/>
          </a:xfrm>
          <a:prstGeom prst="rect">
            <a:avLst/>
          </a:prstGeom>
          <a:noFill/>
        </p:spPr>
        <p:txBody>
          <a:bodyPr vert="horz" wrap="none" lIns="0" tIns="0" rIns="0" bIns="0" rtlCol="0">
            <a:spAutoFit/>
          </a:bodyPr>
          <a:lstStyle/>
          <a:p>
            <a:pPr>
              <a:lnSpc>
                <a:spcPts val="2306"/>
              </a:lnSpc>
            </a:pPr>
            <a:r>
              <a:rPr lang="zh-CN" altLang="en-US" sz="2400">
                <a:solidFill>
                  <a:srgbClr val="0000FF"/>
                </a:solidFill>
                <a:latin typeface="微软雅黑"/>
              </a:rPr>
              <a:t>只有少数专家花费很大精力</a:t>
            </a:r>
          </a:p>
          <a:p>
            <a:pPr>
              <a:lnSpc>
                <a:spcPts val="1000"/>
              </a:lnSpc>
            </a:pPr>
            <a:endParaRPr lang="zh-CN" altLang="en-US" sz="2400">
              <a:solidFill>
                <a:srgbClr val="0000FF"/>
              </a:solidFill>
              <a:latin typeface="微软雅黑"/>
            </a:endParaRPr>
          </a:p>
          <a:p>
            <a:pPr>
              <a:lnSpc>
                <a:spcPts val="2600"/>
              </a:lnSpc>
            </a:pPr>
            <a:r>
              <a:rPr lang="zh-CN" altLang="en-US" sz="2400">
                <a:solidFill>
                  <a:srgbClr val="0000FF"/>
                </a:solidFill>
                <a:latin typeface="微软雅黑"/>
              </a:rPr>
              <a:t>才能完成分析工作！</a:t>
            </a:r>
          </a:p>
        </p:txBody>
      </p:sp>
      <p:sp>
        <p:nvSpPr>
          <p:cNvPr id="31" name="TextBox 30"/>
          <p:cNvSpPr txBox="1"/>
          <p:nvPr/>
        </p:nvSpPr>
        <p:spPr>
          <a:xfrm>
            <a:off x="1684660" y="5675472"/>
            <a:ext cx="8309967" cy="720903"/>
          </a:xfrm>
          <a:prstGeom prst="rect">
            <a:avLst/>
          </a:prstGeom>
          <a:noFill/>
        </p:spPr>
        <p:txBody>
          <a:bodyPr vert="horz" wrap="none" lIns="0" tIns="0" rIns="0" bIns="0" rtlCol="0">
            <a:spAutoFit/>
          </a:bodyPr>
          <a:lstStyle/>
          <a:p>
            <a:pPr>
              <a:lnSpc>
                <a:spcPts val="2309"/>
              </a:lnSpc>
              <a:tabLst>
                <a:tab pos="609600" algn="l"/>
              </a:tabLst>
              <a:defRPr/>
            </a:pPr>
            <a:r>
              <a:rPr lang="zh-CN" altLang="en-US" dirty="0"/>
              <a:t>	</a:t>
            </a:r>
            <a:r>
              <a:rPr lang="zh-CN" altLang="en-US" sz="2402" dirty="0">
                <a:solidFill>
                  <a:srgbClr val="0000FF"/>
                </a:solidFill>
                <a:latin typeface="微软雅黑"/>
              </a:rPr>
              <a:t>很难同时掌握不同时期、不同流派多位画家的绘画风格！</a:t>
            </a:r>
          </a:p>
          <a:p>
            <a:pPr>
              <a:lnSpc>
                <a:spcPts val="1000"/>
              </a:lnSpc>
              <a:tabLst>
                <a:tab pos="609600" algn="l"/>
              </a:tabLst>
              <a:defRPr/>
            </a:pPr>
            <a:endParaRPr lang="zh-CN" altLang="en-US" sz="2402" dirty="0">
              <a:solidFill>
                <a:srgbClr val="0000FF"/>
              </a:solidFill>
              <a:latin typeface="微软雅黑"/>
            </a:endParaRPr>
          </a:p>
          <a:p>
            <a:pPr>
              <a:lnSpc>
                <a:spcPts val="1000"/>
              </a:lnSpc>
              <a:tabLst>
                <a:tab pos="609600" algn="l"/>
              </a:tabLst>
              <a:defRPr/>
            </a:pPr>
            <a:endParaRPr lang="zh-CN" altLang="en-US" sz="2402" dirty="0">
              <a:solidFill>
                <a:srgbClr val="0000FF"/>
              </a:solidFill>
              <a:latin typeface="微软雅黑"/>
            </a:endParaRPr>
          </a:p>
          <a:p>
            <a:pPr>
              <a:lnSpc>
                <a:spcPts val="1000"/>
              </a:lnSpc>
              <a:tabLst>
                <a:tab pos="609600" algn="l"/>
              </a:tabLst>
              <a:defRPr/>
            </a:pPr>
            <a:endParaRPr lang="zh-CN" altLang="en-US" sz="2402" dirty="0">
              <a:solidFill>
                <a:srgbClr val="0000FF"/>
              </a:solidFill>
              <a:latin typeface="微软雅黑"/>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5">
            <a:extLst>
              <a:ext uri="{FF2B5EF4-FFF2-40B4-BE49-F238E27FC236}">
                <a16:creationId xmlns:a16="http://schemas.microsoft.com/office/drawing/2014/main" id="{474100F7-B2D9-458C-BDA6-9DEE416522FA}"/>
              </a:ext>
            </a:extLst>
          </p:cNvPr>
          <p:cNvSpPr>
            <a:spLocks noGrp="1" noChangeArrowheads="1"/>
          </p:cNvSpPr>
          <p:nvPr>
            <p:ph type="ctrTitle"/>
          </p:nvPr>
        </p:nvSpPr>
        <p:spPr>
          <a:xfrm>
            <a:off x="550416" y="253206"/>
            <a:ext cx="6248400" cy="769938"/>
          </a:xfrm>
          <a:prstGeom prst="rect">
            <a:avLst/>
          </a:prstGeom>
        </p:spPr>
        <p:txBody>
          <a:bodyPr/>
          <a:lstStyle/>
          <a:p>
            <a:pPr algn="l" eaLnBrk="1" hangingPunct="1"/>
            <a:r>
              <a:rPr lang="zh-CN" altLang="en-US" dirty="0"/>
              <a:t>参考书：</a:t>
            </a:r>
          </a:p>
        </p:txBody>
      </p:sp>
      <p:sp>
        <p:nvSpPr>
          <p:cNvPr id="18435" name="副标题 6">
            <a:extLst>
              <a:ext uri="{FF2B5EF4-FFF2-40B4-BE49-F238E27FC236}">
                <a16:creationId xmlns:a16="http://schemas.microsoft.com/office/drawing/2014/main" id="{52081FBC-0A98-4B25-9BE5-FEFE0937E84E}"/>
              </a:ext>
            </a:extLst>
          </p:cNvPr>
          <p:cNvSpPr>
            <a:spLocks noGrp="1" noChangeArrowheads="1"/>
          </p:cNvSpPr>
          <p:nvPr>
            <p:ph type="subTitle" idx="4294967295"/>
          </p:nvPr>
        </p:nvSpPr>
        <p:spPr>
          <a:xfrm>
            <a:off x="760500" y="1063228"/>
            <a:ext cx="10629550" cy="5399716"/>
          </a:xfrm>
          <a:prstGeom prst="rect">
            <a:avLst/>
          </a:prstGeom>
        </p:spPr>
        <p:txBody>
          <a:bodyPr/>
          <a:lstStyle/>
          <a:p>
            <a:pPr>
              <a:lnSpc>
                <a:spcPts val="3800"/>
              </a:lnSpc>
              <a:spcBef>
                <a:spcPts val="1200"/>
              </a:spcBef>
              <a:buClr>
                <a:srgbClr val="0070C0"/>
              </a:buClr>
              <a:buFont typeface="Wingdings" panose="05000000000000000000" pitchFamily="2" charset="2"/>
              <a:buChar char="u"/>
            </a:pPr>
            <a:r>
              <a:rPr lang="zh-CN" altLang="zh-CN" dirty="0">
                <a:latin typeface="Times New Roman" panose="02020603050405020304" pitchFamily="18" charset="0"/>
                <a:cs typeface="Times New Roman" panose="02020603050405020304" pitchFamily="18" charset="0"/>
              </a:rPr>
              <a:t>周志华编著，《机器学习》，清华大学出版社，</a:t>
            </a:r>
            <a:r>
              <a:rPr lang="en-US" altLang="zh-CN" dirty="0">
                <a:latin typeface="Times New Roman" panose="02020603050405020304" pitchFamily="18" charset="0"/>
                <a:cs typeface="Times New Roman" panose="02020603050405020304" pitchFamily="18" charset="0"/>
              </a:rPr>
              <a:t>2016</a:t>
            </a:r>
            <a:r>
              <a:rPr lang="zh-CN" altLang="zh-CN"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月</a:t>
            </a:r>
            <a:endParaRPr lang="en-US" altLang="zh-CN" dirty="0">
              <a:latin typeface="Times New Roman" panose="02020603050405020304" pitchFamily="18" charset="0"/>
              <a:cs typeface="Times New Roman" panose="02020603050405020304" pitchFamily="18" charset="0"/>
            </a:endParaRPr>
          </a:p>
          <a:p>
            <a:pPr>
              <a:lnSpc>
                <a:spcPts val="3800"/>
              </a:lnSpc>
              <a:spcBef>
                <a:spcPts val="1200"/>
              </a:spcBef>
              <a:buClr>
                <a:srgbClr val="0070C0"/>
              </a:buClr>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魏贞原著，</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机器学习</a:t>
            </a:r>
            <a:r>
              <a:rPr lang="en-US" altLang="zh-CN" dirty="0">
                <a:latin typeface="华文楷体" panose="02010600040101010101" pitchFamily="2" charset="-122"/>
                <a:ea typeface="华文楷体" panose="02010600040101010101" pitchFamily="2" charset="-122"/>
              </a:rPr>
              <a:t>Python</a:t>
            </a:r>
            <a:r>
              <a:rPr lang="zh-CN" altLang="en-US" dirty="0">
                <a:latin typeface="华文楷体" panose="02010600040101010101" pitchFamily="2" charset="-122"/>
                <a:ea typeface="华文楷体" panose="02010600040101010101" pitchFamily="2" charset="-122"/>
              </a:rPr>
              <a:t>实践</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，电子工业出版社，</a:t>
            </a:r>
            <a:r>
              <a:rPr lang="en-US" altLang="zh-CN" dirty="0">
                <a:latin typeface="华文楷体" panose="02010600040101010101" pitchFamily="2" charset="-122"/>
                <a:ea typeface="华文楷体" panose="02010600040101010101" pitchFamily="2" charset="-122"/>
              </a:rPr>
              <a:t>2018</a:t>
            </a:r>
            <a:r>
              <a:rPr lang="zh-CN" altLang="en-US" dirty="0">
                <a:latin typeface="华文楷体" panose="02010600040101010101" pitchFamily="2" charset="-122"/>
                <a:ea typeface="华文楷体" panose="02010600040101010101" pitchFamily="2" charset="-122"/>
              </a:rPr>
              <a:t>年</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月</a:t>
            </a:r>
            <a:endParaRPr lang="en-US" altLang="zh-CN" dirty="0">
              <a:latin typeface="华文楷体" panose="02010600040101010101" pitchFamily="2" charset="-122"/>
              <a:ea typeface="华文楷体" panose="02010600040101010101" pitchFamily="2" charset="-122"/>
            </a:endParaRPr>
          </a:p>
          <a:p>
            <a:pPr>
              <a:lnSpc>
                <a:spcPts val="3800"/>
              </a:lnSpc>
              <a:spcBef>
                <a:spcPts val="1200"/>
              </a:spcBef>
              <a:buClr>
                <a:srgbClr val="0070C0"/>
              </a:buClr>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李航著，</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统计学习方法</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，清华大学出版社，</a:t>
            </a:r>
            <a:r>
              <a:rPr lang="en-US" altLang="zh-CN" dirty="0">
                <a:latin typeface="华文楷体" panose="02010600040101010101" pitchFamily="2" charset="-122"/>
                <a:ea typeface="华文楷体" panose="02010600040101010101" pitchFamily="2" charset="-122"/>
              </a:rPr>
              <a:t>2012</a:t>
            </a:r>
            <a:r>
              <a:rPr lang="zh-CN" altLang="en-US" dirty="0">
                <a:latin typeface="华文楷体" panose="02010600040101010101" pitchFamily="2" charset="-122"/>
                <a:ea typeface="华文楷体" panose="02010600040101010101" pitchFamily="2" charset="-122"/>
              </a:rPr>
              <a:t>年</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月</a:t>
            </a:r>
            <a:endParaRPr lang="en-US" altLang="zh-CN" dirty="0">
              <a:latin typeface="华文楷体" panose="02010600040101010101" pitchFamily="2" charset="-122"/>
              <a:ea typeface="华文楷体" panose="02010600040101010101" pitchFamily="2" charset="-122"/>
            </a:endParaRPr>
          </a:p>
          <a:p>
            <a:pPr marL="514350" indent="-514350">
              <a:lnSpc>
                <a:spcPts val="3800"/>
              </a:lnSpc>
              <a:spcBef>
                <a:spcPts val="1200"/>
              </a:spcBef>
              <a:buClr>
                <a:srgbClr val="0070C0"/>
              </a:buClr>
              <a:buFont typeface="Wingdings" panose="05000000000000000000" pitchFamily="2" charset="2"/>
              <a:buChar char="u"/>
            </a:pPr>
            <a:r>
              <a:rPr lang="zh-CN" altLang="en-US" dirty="0">
                <a:latin typeface="Times New Roman" panose="02020603050405020304" pitchFamily="18" charset="0"/>
                <a:cs typeface="Times New Roman" panose="02020603050405020304" pitchFamily="18" charset="0"/>
              </a:rPr>
              <a:t>黄永昌著</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scikit</a:t>
            </a:r>
            <a:r>
              <a:rPr lang="en-US" altLang="zh-CN" dirty="0">
                <a:latin typeface="Times New Roman" panose="02020603050405020304" pitchFamily="18" charset="0"/>
                <a:cs typeface="Times New Roman" panose="02020603050405020304" pitchFamily="18" charset="0"/>
              </a:rPr>
              <a:t> learn</a:t>
            </a:r>
            <a:r>
              <a:rPr lang="zh-CN" altLang="en-US" dirty="0">
                <a:latin typeface="Times New Roman" panose="02020603050405020304" pitchFamily="18" charset="0"/>
                <a:cs typeface="Times New Roman" panose="02020603050405020304" pitchFamily="18" charset="0"/>
              </a:rPr>
              <a:t>机器学习：常用算法原理及编程实战</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，机械工业出版社，</a:t>
            </a:r>
            <a:r>
              <a:rPr lang="en-US" altLang="zh-CN" dirty="0">
                <a:latin typeface="Times New Roman" panose="02020603050405020304" pitchFamily="18" charset="0"/>
                <a:cs typeface="Times New Roman" panose="02020603050405020304" pitchFamily="18" charset="0"/>
              </a:rPr>
              <a:t>2018</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月</a:t>
            </a:r>
            <a:endParaRPr lang="en-US" altLang="zh-CN" dirty="0">
              <a:latin typeface="Times New Roman" panose="02020603050405020304" pitchFamily="18" charset="0"/>
              <a:cs typeface="Times New Roman" panose="02020603050405020304" pitchFamily="18" charset="0"/>
            </a:endParaRPr>
          </a:p>
          <a:p>
            <a:pPr marL="514350" indent="-514350">
              <a:lnSpc>
                <a:spcPts val="3800"/>
              </a:lnSpc>
              <a:spcBef>
                <a:spcPts val="1200"/>
              </a:spcBef>
              <a:buClr>
                <a:srgbClr val="0070C0"/>
              </a:buClr>
              <a:buFont typeface="Wingdings" panose="05000000000000000000" pitchFamily="2" charset="2"/>
              <a:buChar char="u"/>
            </a:pPr>
            <a:r>
              <a:rPr lang="en-US" altLang="zh-CN" dirty="0" err="1">
                <a:latin typeface="Times New Roman" panose="02020603050405020304" pitchFamily="18" charset="0"/>
                <a:cs typeface="Times New Roman" panose="02020603050405020304" pitchFamily="18" charset="0"/>
              </a:rPr>
              <a:t>scikit</a:t>
            </a:r>
            <a:r>
              <a:rPr lang="en-US" altLang="zh-CN" dirty="0">
                <a:latin typeface="Times New Roman" panose="02020603050405020304" pitchFamily="18" charset="0"/>
                <a:cs typeface="Times New Roman" panose="02020603050405020304" pitchFamily="18" charset="0"/>
              </a:rPr>
              <a:t>-learn </a:t>
            </a:r>
            <a:r>
              <a:rPr lang="zh-CN" altLang="en-US" dirty="0">
                <a:latin typeface="Times New Roman" panose="02020603050405020304" pitchFamily="18" charset="0"/>
                <a:cs typeface="Times New Roman" panose="02020603050405020304" pitchFamily="18" charset="0"/>
              </a:rPr>
              <a:t>官网： </a:t>
            </a:r>
            <a:r>
              <a:rPr lang="en-US" altLang="zh-CN" dirty="0">
                <a:solidFill>
                  <a:srgbClr val="00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https://scikit-learn.org/stable/</a:t>
            </a:r>
            <a:r>
              <a:rPr lang="en-US" altLang="zh-CN" dirty="0">
                <a:solidFill>
                  <a:srgbClr val="000000"/>
                </a:solidFill>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lnSpc>
                <a:spcPts val="3800"/>
              </a:lnSpc>
              <a:spcBef>
                <a:spcPts val="1200"/>
              </a:spcBef>
              <a:buClr>
                <a:srgbClr val="0070C0"/>
              </a:buClr>
              <a:buNone/>
            </a:pP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scikit</a:t>
            </a:r>
            <a:r>
              <a:rPr lang="en-US" altLang="zh-CN" dirty="0">
                <a:latin typeface="Times New Roman" panose="02020603050405020304" pitchFamily="18" charset="0"/>
                <a:cs typeface="Times New Roman" panose="02020603050405020304" pitchFamily="18" charset="0"/>
              </a:rPr>
              <a:t>-learn</a:t>
            </a:r>
            <a:r>
              <a:rPr lang="zh-CN" altLang="en-US" dirty="0">
                <a:latin typeface="Times New Roman" panose="02020603050405020304" pitchFamily="18" charset="0"/>
                <a:cs typeface="Times New Roman" panose="02020603050405020304" pitchFamily="18" charset="0"/>
              </a:rPr>
              <a:t>是</a:t>
            </a:r>
            <a:r>
              <a:rPr lang="en-US" altLang="zh-CN" dirty="0">
                <a:latin typeface="Times New Roman" panose="02020603050405020304" pitchFamily="18" charset="0"/>
                <a:cs typeface="Times New Roman" panose="02020603050405020304" pitchFamily="18" charset="0"/>
              </a:rPr>
              <a:t>python</a:t>
            </a:r>
            <a:r>
              <a:rPr lang="zh-CN" altLang="en-US" dirty="0">
                <a:latin typeface="Times New Roman" panose="02020603050405020304" pitchFamily="18" charset="0"/>
                <a:cs typeface="Times New Roman" panose="02020603050405020304" pitchFamily="18" charset="0"/>
              </a:rPr>
              <a:t>中开发和实践机器学习的著名类库之一）</a:t>
            </a:r>
            <a:endParaRPr lang="en-US" altLang="zh-CN" b="1" dirty="0">
              <a:latin typeface="Times New Roman" panose="02020603050405020304" pitchFamily="18" charset="0"/>
              <a:cs typeface="Times New Roman" panose="02020603050405020304" pitchFamily="18" charset="0"/>
            </a:endParaRPr>
          </a:p>
          <a:p>
            <a:pPr marL="0" indent="0" algn="l">
              <a:lnSpc>
                <a:spcPts val="3800"/>
              </a:lnSpc>
              <a:spcBef>
                <a:spcPts val="1200"/>
              </a:spcBef>
              <a:buNone/>
            </a:pPr>
            <a:endParaRPr lang="en-US" altLang="zh-CN" b="1" dirty="0">
              <a:solidFill>
                <a:schemeClr val="tx1"/>
              </a:solidFill>
              <a:latin typeface="宋体" panose="02010600030101010101" pitchFamily="2" charset="-122"/>
              <a:ea typeface="宋体" panose="02010600030101010101" pitchFamily="2" charset="-122"/>
            </a:endParaRPr>
          </a:p>
        </p:txBody>
      </p:sp>
      <p:sp>
        <p:nvSpPr>
          <p:cNvPr id="5" name="日期占位符 1">
            <a:extLst>
              <a:ext uri="{FF2B5EF4-FFF2-40B4-BE49-F238E27FC236}">
                <a16:creationId xmlns:a16="http://schemas.microsoft.com/office/drawing/2014/main" id="{0EBBC913-2EC4-4071-8AC9-F5DF688355E1}"/>
              </a:ext>
            </a:extLst>
          </p:cNvPr>
          <p:cNvSpPr>
            <a:spLocks noGrp="1"/>
          </p:cNvSpPr>
          <p:nvPr>
            <p:ph type="dt" sz="half" idx="10"/>
          </p:nvPr>
        </p:nvSpPr>
        <p:spPr>
          <a:xfrm>
            <a:off x="630767" y="6553201"/>
            <a:ext cx="2641600" cy="238125"/>
          </a:xfrm>
        </p:spPr>
        <p:txBody>
          <a:bodyPr/>
          <a:lstStyle/>
          <a:p>
            <a:pPr>
              <a:defRPr/>
            </a:pPr>
            <a:fld id="{475F2974-A565-48EB-BE06-0BED6BD5DC9C}" type="datetime1">
              <a:rPr lang="zh-CN" altLang="en-US" smtClean="0"/>
              <a:t>2020/9/29</a:t>
            </a:fld>
            <a:endParaRPr lang="en-US" altLang="zh-CN" dirty="0"/>
          </a:p>
        </p:txBody>
      </p:sp>
      <p:sp>
        <p:nvSpPr>
          <p:cNvPr id="6" name="灯片编号占位符 2">
            <a:extLst>
              <a:ext uri="{FF2B5EF4-FFF2-40B4-BE49-F238E27FC236}">
                <a16:creationId xmlns:a16="http://schemas.microsoft.com/office/drawing/2014/main" id="{1BA7D49E-EBE0-4AE9-9EB7-C4DE0F135EFA}"/>
              </a:ext>
            </a:extLst>
          </p:cNvPr>
          <p:cNvSpPr txBox="1">
            <a:spLocks/>
          </p:cNvSpPr>
          <p:nvPr/>
        </p:nvSpPr>
        <p:spPr bwMode="auto">
          <a:xfrm>
            <a:off x="9359016" y="5865415"/>
            <a:ext cx="2641600" cy="228600"/>
          </a:xfrm>
          <a:prstGeom prst="rect">
            <a:avLst/>
          </a:prstGeom>
          <a:noFill/>
          <a:ln w="9525">
            <a:noFill/>
            <a:miter lim="800000"/>
          </a:ln>
          <a:effectLst/>
        </p:spPr>
        <p:txBody>
          <a:bodyPr vert="horz" wrap="square" lIns="0" tIns="0" rIns="0" bIns="0" numCol="1" anchor="t" anchorCtr="0" compatLnSpc="1"/>
          <a:lstStyle>
            <a:defPPr>
              <a:defRPr lang="zh-CN"/>
            </a:defPPr>
            <a:lvl1pPr marL="0" algn="r" defTabSz="914400" rtl="0" eaLnBrk="1" latinLnBrk="0" hangingPunct="1">
              <a:defRPr sz="1200" b="0" kern="1200">
                <a:solidFill>
                  <a:schemeClr val="bg1"/>
                </a:solidFill>
                <a:latin typeface="+mn-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43780D-5C61-47C7-84FD-DBDC025933FC}" type="slidenum">
              <a:rPr lang="en-US" altLang="zh-CN" smtClean="0"/>
              <a:pPr/>
              <a:t>2</a:t>
            </a:fld>
            <a:endParaRPr lang="en-US" altLang="zh-CN"/>
          </a:p>
        </p:txBody>
      </p:sp>
      <p:sp>
        <p:nvSpPr>
          <p:cNvPr id="7" name="灯片编号占位符 2">
            <a:extLst>
              <a:ext uri="{FF2B5EF4-FFF2-40B4-BE49-F238E27FC236}">
                <a16:creationId xmlns:a16="http://schemas.microsoft.com/office/drawing/2014/main" id="{6D46232E-76AC-42F0-8382-8FF04BDE445F}"/>
              </a:ext>
            </a:extLst>
          </p:cNvPr>
          <p:cNvSpPr>
            <a:spLocks noGrp="1"/>
          </p:cNvSpPr>
          <p:nvPr>
            <p:ph type="sldNum" sz="quarter" idx="11"/>
          </p:nvPr>
        </p:nvSpPr>
        <p:spPr>
          <a:xfrm>
            <a:off x="9179984" y="6553200"/>
            <a:ext cx="2641600" cy="228600"/>
          </a:xfrm>
        </p:spPr>
        <p:txBody>
          <a:bodyPr/>
          <a:lstStyle/>
          <a:p>
            <a:fld id="{8A43780D-5C61-47C7-84FD-DBDC025933FC}" type="slidenum">
              <a:rPr lang="en-US" altLang="zh-CN" smtClean="0"/>
              <a:t>2</a:t>
            </a:fld>
            <a:endParaRPr lang="en-US" altLang="zh-CN"/>
          </a:p>
        </p:txBody>
      </p:sp>
    </p:spTree>
    <p:extLst>
      <p:ext uri="{BB962C8B-B14F-4D97-AF65-F5344CB8AC3E}">
        <p14:creationId xmlns:p14="http://schemas.microsoft.com/office/powerpoint/2010/main" val="269409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BBFCAE3D-6C23-4269-92A4-2C91375F2E77}"/>
              </a:ext>
            </a:extLst>
          </p:cNvPr>
          <p:cNvPicPr>
            <a:picLocks noChangeAspect="1"/>
          </p:cNvPicPr>
          <p:nvPr/>
        </p:nvPicPr>
        <p:blipFill>
          <a:blip r:embed="rId2"/>
          <a:stretch>
            <a:fillRect/>
          </a:stretch>
        </p:blipFill>
        <p:spPr>
          <a:xfrm>
            <a:off x="1517967" y="1138841"/>
            <a:ext cx="8824913" cy="5186302"/>
          </a:xfrm>
          <a:prstGeom prst="rect">
            <a:avLst/>
          </a:prstGeom>
        </p:spPr>
      </p:pic>
      <p:sp>
        <p:nvSpPr>
          <p:cNvPr id="28" name="TextBox 27"/>
          <p:cNvSpPr txBox="1"/>
          <p:nvPr/>
        </p:nvSpPr>
        <p:spPr>
          <a:xfrm>
            <a:off x="657632" y="480695"/>
            <a:ext cx="2513509"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例如：画作鉴别</a:t>
            </a:r>
          </a:p>
        </p:txBody>
      </p:sp>
      <p:sp>
        <p:nvSpPr>
          <p:cNvPr id="29" name="TextBox 28"/>
          <p:cNvSpPr txBox="1"/>
          <p:nvPr/>
        </p:nvSpPr>
        <p:spPr>
          <a:xfrm>
            <a:off x="3323541" y="532857"/>
            <a:ext cx="1025922" cy="251992"/>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rPr>
              <a:t>（艺术）</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ws_9896.tmp"/>
          <p:cNvPicPr>
            <a:picLocks/>
          </p:cNvPicPr>
          <p:nvPr/>
        </p:nvPicPr>
        <p:blipFill>
          <a:blip r:embed="rId2" cstate="print"/>
          <a:stretch>
            <a:fillRect/>
          </a:stretch>
        </p:blipFill>
        <p:spPr>
          <a:xfrm>
            <a:off x="1231837" y="1528573"/>
            <a:ext cx="7630062" cy="4920865"/>
          </a:xfrm>
          <a:prstGeom prst="rect">
            <a:avLst/>
          </a:prstGeom>
        </p:spPr>
      </p:pic>
      <p:sp>
        <p:nvSpPr>
          <p:cNvPr id="26" name="TextBox 25"/>
          <p:cNvSpPr txBox="1"/>
          <p:nvPr/>
        </p:nvSpPr>
        <p:spPr>
          <a:xfrm>
            <a:off x="577489" y="1202551"/>
            <a:ext cx="3590727"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例如：帮助奥巴马胜选</a:t>
            </a:r>
          </a:p>
        </p:txBody>
      </p:sp>
      <p:sp>
        <p:nvSpPr>
          <p:cNvPr id="27" name="TextBox 26"/>
          <p:cNvSpPr txBox="1"/>
          <p:nvPr/>
        </p:nvSpPr>
        <p:spPr>
          <a:xfrm>
            <a:off x="4328897" y="1276581"/>
            <a:ext cx="1025922" cy="251992"/>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rPr>
              <a:t>（政治）</a:t>
            </a:r>
          </a:p>
        </p:txBody>
      </p:sp>
      <p:sp>
        <p:nvSpPr>
          <p:cNvPr id="29" name="TextBox 25">
            <a:extLst>
              <a:ext uri="{FF2B5EF4-FFF2-40B4-BE49-F238E27FC236}">
                <a16:creationId xmlns:a16="http://schemas.microsoft.com/office/drawing/2014/main" id="{3D5B1C3C-1247-4953-B731-19219B456562}"/>
              </a:ext>
            </a:extLst>
          </p:cNvPr>
          <p:cNvSpPr txBox="1"/>
          <p:nvPr/>
        </p:nvSpPr>
        <p:spPr>
          <a:xfrm>
            <a:off x="667505" y="327809"/>
            <a:ext cx="4385816" cy="564257"/>
          </a:xfrm>
          <a:prstGeom prst="rect">
            <a:avLst/>
          </a:prstGeom>
          <a:noFill/>
        </p:spPr>
        <p:txBody>
          <a:bodyPr vert="horz" wrap="none" lIns="0" tIns="0" rIns="0" bIns="0" rtlCol="0">
            <a:spAutoFit/>
          </a:bodyPr>
          <a:lstStyle/>
          <a:p>
            <a:pPr fontAlgn="base">
              <a:lnSpc>
                <a:spcPts val="4406"/>
              </a:lnSpc>
              <a:spcBef>
                <a:spcPct val="0"/>
              </a:spcBef>
              <a:spcAft>
                <a:spcPct val="0"/>
              </a:spcAft>
            </a:pPr>
            <a:r>
              <a:rPr lang="zh-CN" altLang="en-US" sz="3800" b="1" dirty="0">
                <a:solidFill>
                  <a:schemeClr val="tx2"/>
                </a:solidFill>
                <a:latin typeface="+mj-lt"/>
                <a:ea typeface="+mj-ea"/>
                <a:cs typeface="+mj-cs"/>
              </a:rPr>
              <a:t>机器学习能做什么？</a:t>
            </a:r>
          </a:p>
        </p:txBody>
      </p:sp>
      <p:pic>
        <p:nvPicPr>
          <p:cNvPr id="30" name="图片 29" descr="ws_950B.tmp">
            <a:extLst>
              <a:ext uri="{FF2B5EF4-FFF2-40B4-BE49-F238E27FC236}">
                <a16:creationId xmlns:a16="http://schemas.microsoft.com/office/drawing/2014/main" id="{59DE93FC-FFF2-4B7D-9B03-0C5B47F0683F}"/>
              </a:ext>
            </a:extLst>
          </p:cNvPr>
          <p:cNvPicPr>
            <a:picLocks/>
          </p:cNvPicPr>
          <p:nvPr/>
        </p:nvPicPr>
        <p:blipFill>
          <a:blip r:embed="rId3" cstate="print"/>
          <a:stretch>
            <a:fillRect/>
          </a:stretch>
        </p:blipFill>
        <p:spPr>
          <a:xfrm>
            <a:off x="8703485" y="113935"/>
            <a:ext cx="3368541" cy="1331089"/>
          </a:xfrm>
          <a:prstGeom prst="rect">
            <a:avLst/>
          </a:prstGeom>
        </p:spPr>
      </p:pic>
      <p:sp>
        <p:nvSpPr>
          <p:cNvPr id="31" name="TextBox 26">
            <a:extLst>
              <a:ext uri="{FF2B5EF4-FFF2-40B4-BE49-F238E27FC236}">
                <a16:creationId xmlns:a16="http://schemas.microsoft.com/office/drawing/2014/main" id="{3B3F942E-D94C-41E9-94BA-7BCF05E0AA4B}"/>
              </a:ext>
            </a:extLst>
          </p:cNvPr>
          <p:cNvSpPr txBox="1"/>
          <p:nvPr/>
        </p:nvSpPr>
        <p:spPr>
          <a:xfrm>
            <a:off x="9075745" y="539862"/>
            <a:ext cx="2872581" cy="408894"/>
          </a:xfrm>
          <a:prstGeom prst="rect">
            <a:avLst/>
          </a:prstGeom>
          <a:noFill/>
        </p:spPr>
        <p:txBody>
          <a:bodyPr vert="horz" wrap="none" lIns="0" tIns="0" rIns="0" bIns="0" rtlCol="0">
            <a:spAutoFit/>
          </a:bodyPr>
          <a:lstStyle/>
          <a:p>
            <a:pPr>
              <a:lnSpc>
                <a:spcPts val="3079"/>
              </a:lnSpc>
            </a:pPr>
            <a:r>
              <a:rPr lang="zh-CN" altLang="en-US" sz="3204" dirty="0">
                <a:solidFill>
                  <a:srgbClr val="FF0000"/>
                </a:solidFill>
                <a:latin typeface="微软雅黑"/>
              </a:rPr>
              <a:t>大数据上更惊人</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080260" y="4381500"/>
            <a:ext cx="8191501" cy="1429512"/>
          </a:xfrm>
          <a:custGeom>
            <a:avLst/>
            <a:gdLst/>
            <a:ahLst/>
            <a:cxnLst/>
            <a:rect l="0" t="0" r="0" b="0"/>
            <a:pathLst>
              <a:path w="8191501" h="1429512">
                <a:moveTo>
                  <a:pt x="0" y="1429511"/>
                </a:moveTo>
                <a:lnTo>
                  <a:pt x="8191500" y="1429511"/>
                </a:lnTo>
                <a:lnTo>
                  <a:pt x="8191500"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ws_9C30.tmp"/>
          <p:cNvPicPr>
            <a:picLocks/>
          </p:cNvPicPr>
          <p:nvPr/>
        </p:nvPicPr>
        <p:blipFill>
          <a:blip r:embed="rId2" cstate="print"/>
          <a:stretch>
            <a:fillRect/>
          </a:stretch>
        </p:blipFill>
        <p:spPr>
          <a:xfrm>
            <a:off x="1917700" y="4292600"/>
            <a:ext cx="8509000" cy="1612900"/>
          </a:xfrm>
          <a:prstGeom prst="rect">
            <a:avLst/>
          </a:prstGeom>
        </p:spPr>
      </p:pic>
      <p:sp>
        <p:nvSpPr>
          <p:cNvPr id="26" name="TextBox 25"/>
          <p:cNvSpPr txBox="1"/>
          <p:nvPr/>
        </p:nvSpPr>
        <p:spPr>
          <a:xfrm>
            <a:off x="784806" y="475116"/>
            <a:ext cx="3590727"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例如：帮助奥巴马胜选</a:t>
            </a:r>
          </a:p>
        </p:txBody>
      </p:sp>
      <p:sp>
        <p:nvSpPr>
          <p:cNvPr id="27" name="TextBox 26"/>
          <p:cNvSpPr txBox="1"/>
          <p:nvPr/>
        </p:nvSpPr>
        <p:spPr>
          <a:xfrm>
            <a:off x="4532899" y="567581"/>
            <a:ext cx="1025922" cy="251992"/>
          </a:xfrm>
          <a:prstGeom prst="rect">
            <a:avLst/>
          </a:prstGeom>
          <a:noFill/>
        </p:spPr>
        <p:txBody>
          <a:bodyPr vert="horz" wrap="none" lIns="0" tIns="0" rIns="0" bIns="0" rtlCol="0">
            <a:spAutoFit/>
          </a:bodyPr>
          <a:lstStyle/>
          <a:p>
            <a:pPr>
              <a:lnSpc>
                <a:spcPts val="1926"/>
              </a:lnSpc>
            </a:pPr>
            <a:r>
              <a:rPr lang="zh-CN" altLang="en-US" sz="2004">
                <a:solidFill>
                  <a:srgbClr val="000000"/>
                </a:solidFill>
                <a:latin typeface="微软雅黑"/>
              </a:rPr>
              <a:t>（政治）</a:t>
            </a:r>
          </a:p>
        </p:txBody>
      </p:sp>
      <p:sp>
        <p:nvSpPr>
          <p:cNvPr id="28" name="TextBox 27"/>
          <p:cNvSpPr txBox="1"/>
          <p:nvPr/>
        </p:nvSpPr>
        <p:spPr>
          <a:xfrm>
            <a:off x="1917700" y="1314698"/>
            <a:ext cx="8973610" cy="4975721"/>
          </a:xfrm>
          <a:prstGeom prst="rect">
            <a:avLst/>
          </a:prstGeom>
          <a:noFill/>
        </p:spPr>
        <p:txBody>
          <a:bodyPr vert="horz" wrap="none" lIns="0" tIns="0" rIns="0" bIns="0" rtlCol="0">
            <a:spAutoFit/>
          </a:bodyPr>
          <a:lstStyle/>
          <a:p>
            <a:pPr>
              <a:lnSpc>
                <a:spcPts val="1926"/>
              </a:lnSpc>
              <a:tabLst>
                <a:tab pos="25400" algn="l"/>
                <a:tab pos="342900" algn="l"/>
                <a:tab pos="368300" algn="l"/>
              </a:tabLst>
              <a:defRPr/>
            </a:pPr>
            <a:r>
              <a:rPr lang="zh-CN" altLang="en-US" sz="2004" dirty="0">
                <a:solidFill>
                  <a:srgbClr val="000000"/>
                </a:solidFill>
                <a:latin typeface="微软雅黑"/>
              </a:rPr>
              <a:t>通过机器学习模型：</a:t>
            </a:r>
          </a:p>
          <a:p>
            <a:pPr>
              <a:lnSpc>
                <a:spcPts val="1000"/>
              </a:lnSpc>
              <a:tabLst>
                <a:tab pos="25400" algn="l"/>
                <a:tab pos="342900" algn="l"/>
                <a:tab pos="368300" algn="l"/>
              </a:tabLst>
              <a:defRPr/>
            </a:pPr>
            <a:endParaRPr lang="zh-CN" altLang="en-US" sz="2004" dirty="0">
              <a:solidFill>
                <a:srgbClr val="000000"/>
              </a:solidFill>
              <a:latin typeface="微软雅黑"/>
            </a:endParaRPr>
          </a:p>
          <a:p>
            <a:pPr>
              <a:lnSpc>
                <a:spcPts val="2728"/>
              </a:lnSpc>
              <a:tabLst>
                <a:tab pos="25400" algn="l"/>
                <a:tab pos="342900" algn="l"/>
                <a:tab pos="368300" algn="l"/>
              </a:tabLst>
              <a:defRPr/>
            </a:pPr>
            <a:r>
              <a:rPr lang="zh-CN" altLang="en-US" sz="2004" dirty="0">
                <a:solidFill>
                  <a:srgbClr val="000000"/>
                </a:solidFill>
                <a:latin typeface="Wingdings"/>
              </a:rPr>
              <a:t> </a:t>
            </a:r>
            <a:r>
              <a:rPr lang="zh-CN" altLang="en-US" sz="2004" dirty="0">
                <a:solidFill>
                  <a:srgbClr val="000000"/>
                </a:solidFill>
                <a:latin typeface="微软雅黑"/>
              </a:rPr>
              <a:t>在总统候选人第一次辩论后，分析出哪些选民将倒戈，为每位选民找出一</a:t>
            </a:r>
          </a:p>
          <a:p>
            <a:pPr>
              <a:lnSpc>
                <a:spcPts val="2272"/>
              </a:lnSpc>
              <a:tabLst>
                <a:tab pos="25400" algn="l"/>
                <a:tab pos="342900" algn="l"/>
                <a:tab pos="368300" algn="l"/>
              </a:tabLst>
              <a:defRPr/>
            </a:pPr>
            <a:r>
              <a:rPr lang="zh-CN" altLang="en-US" sz="2004" dirty="0">
                <a:solidFill>
                  <a:srgbClr val="000000"/>
                </a:solidFill>
                <a:latin typeface="微软雅黑"/>
              </a:rPr>
              <a:t>		</a:t>
            </a:r>
            <a:r>
              <a:rPr lang="zh-CN" altLang="en-US" sz="2006" dirty="0">
                <a:solidFill>
                  <a:srgbClr val="000000"/>
                </a:solidFill>
                <a:latin typeface="微软雅黑"/>
              </a:rPr>
              <a:t>个最能说服他的理由</a:t>
            </a:r>
          </a:p>
          <a:p>
            <a:pPr>
              <a:lnSpc>
                <a:spcPts val="1000"/>
              </a:lnSpc>
              <a:tabLst>
                <a:tab pos="25400" algn="l"/>
                <a:tab pos="342900" algn="l"/>
                <a:tab pos="368300" algn="l"/>
              </a:tabLst>
              <a:defRPr/>
            </a:pPr>
            <a:endParaRPr lang="zh-CN" altLang="en-US" sz="2006" dirty="0">
              <a:solidFill>
                <a:srgbClr val="000000"/>
              </a:solidFill>
              <a:latin typeface="微软雅黑"/>
            </a:endParaRPr>
          </a:p>
          <a:p>
            <a:pPr>
              <a:lnSpc>
                <a:spcPts val="2730"/>
              </a:lnSpc>
              <a:tabLst>
                <a:tab pos="25400" algn="l"/>
                <a:tab pos="342900" algn="l"/>
                <a:tab pos="368300" algn="l"/>
              </a:tabLst>
              <a:defRPr/>
            </a:pPr>
            <a:r>
              <a:rPr lang="zh-CN" altLang="en-US" sz="2004" dirty="0">
                <a:solidFill>
                  <a:srgbClr val="000000"/>
                </a:solidFill>
                <a:latin typeface="Wingdings"/>
              </a:rPr>
              <a:t> </a:t>
            </a:r>
            <a:r>
              <a:rPr lang="zh-CN" altLang="en-US" sz="2004" dirty="0">
                <a:solidFill>
                  <a:srgbClr val="000000"/>
                </a:solidFill>
                <a:latin typeface="微软雅黑"/>
              </a:rPr>
              <a:t>精准定位不同选民群体，建议购买冷门广告时段，广告资金效率比</a:t>
            </a:r>
            <a:r>
              <a:rPr lang="en-US" altLang="zh-CN" sz="2004" dirty="0">
                <a:solidFill>
                  <a:srgbClr val="000000"/>
                </a:solidFill>
                <a:latin typeface="微软雅黑"/>
              </a:rPr>
              <a:t>2008</a:t>
            </a:r>
            <a:r>
              <a:rPr lang="zh-CN" altLang="en-US" sz="2004" dirty="0">
                <a:solidFill>
                  <a:srgbClr val="000000"/>
                </a:solidFill>
                <a:latin typeface="微软雅黑"/>
              </a:rPr>
              <a:t>年</a:t>
            </a:r>
          </a:p>
          <a:p>
            <a:pPr>
              <a:lnSpc>
                <a:spcPts val="2272"/>
              </a:lnSpc>
              <a:tabLst>
                <a:tab pos="25400" algn="l"/>
                <a:tab pos="342900" algn="l"/>
                <a:tab pos="368300" algn="l"/>
              </a:tabLst>
              <a:defRPr/>
            </a:pPr>
            <a:r>
              <a:rPr lang="zh-CN" altLang="en-US" sz="2004" dirty="0">
                <a:solidFill>
                  <a:srgbClr val="000000"/>
                </a:solidFill>
                <a:latin typeface="微软雅黑"/>
              </a:rPr>
              <a:t>		提高</a:t>
            </a:r>
            <a:r>
              <a:rPr lang="en-US" altLang="zh-CN" sz="2004" dirty="0">
                <a:solidFill>
                  <a:srgbClr val="000000"/>
                </a:solidFill>
                <a:latin typeface="微软雅黑"/>
              </a:rPr>
              <a:t>14%</a:t>
            </a:r>
          </a:p>
          <a:p>
            <a:pPr>
              <a:lnSpc>
                <a:spcPts val="1000"/>
              </a:lnSpc>
              <a:tabLst>
                <a:tab pos="25400" algn="l"/>
                <a:tab pos="342900" algn="l"/>
                <a:tab pos="368300" algn="l"/>
              </a:tabLst>
              <a:defRPr/>
            </a:pPr>
            <a:endParaRPr lang="en-US" altLang="zh-CN" sz="2004" dirty="0">
              <a:solidFill>
                <a:srgbClr val="000000"/>
              </a:solidFill>
              <a:latin typeface="微软雅黑"/>
            </a:endParaRPr>
          </a:p>
          <a:p>
            <a:pPr>
              <a:lnSpc>
                <a:spcPts val="2728"/>
              </a:lnSpc>
              <a:tabLst>
                <a:tab pos="25400" algn="l"/>
                <a:tab pos="342900" algn="l"/>
                <a:tab pos="368300" algn="l"/>
              </a:tabLst>
              <a:defRPr/>
            </a:pPr>
            <a:r>
              <a:rPr lang="en-US" altLang="zh-CN" sz="2004" dirty="0">
                <a:solidFill>
                  <a:srgbClr val="000000"/>
                </a:solidFill>
                <a:latin typeface="Wingdings"/>
              </a:rPr>
              <a:t> </a:t>
            </a:r>
            <a:r>
              <a:rPr lang="zh-CN" altLang="en-US" sz="2004" dirty="0">
                <a:solidFill>
                  <a:srgbClr val="000000"/>
                </a:solidFill>
                <a:latin typeface="微软雅黑"/>
              </a:rPr>
              <a:t>向奥巴马推荐，竞选后期应当在什么地方展开活动 </a:t>
            </a:r>
            <a:r>
              <a:rPr lang="en-US" altLang="zh-CN" sz="2004" dirty="0">
                <a:solidFill>
                  <a:srgbClr val="000000"/>
                </a:solidFill>
                <a:latin typeface="微软雅黑"/>
              </a:rPr>
              <a:t>—— </a:t>
            </a:r>
            <a:r>
              <a:rPr lang="zh-CN" altLang="en-US" sz="2004" dirty="0">
                <a:solidFill>
                  <a:srgbClr val="000000"/>
                </a:solidFill>
                <a:latin typeface="微软雅黑"/>
              </a:rPr>
              <a:t>那里有很多争取</a:t>
            </a:r>
          </a:p>
          <a:p>
            <a:pPr>
              <a:lnSpc>
                <a:spcPts val="2272"/>
              </a:lnSpc>
              <a:tabLst>
                <a:tab pos="25400" algn="l"/>
                <a:tab pos="342900" algn="l"/>
                <a:tab pos="368300" algn="l"/>
              </a:tabLst>
              <a:defRPr/>
            </a:pPr>
            <a:r>
              <a:rPr lang="zh-CN" altLang="en-US" sz="2004" dirty="0">
                <a:solidFill>
                  <a:srgbClr val="000000"/>
                </a:solidFill>
                <a:latin typeface="微软雅黑"/>
              </a:rPr>
              <a:t>		</a:t>
            </a:r>
            <a:r>
              <a:rPr lang="zh-CN" altLang="en-US" sz="2006" dirty="0">
                <a:solidFill>
                  <a:srgbClr val="000000"/>
                </a:solidFill>
                <a:latin typeface="微软雅黑"/>
              </a:rPr>
              <a:t>对象</a:t>
            </a:r>
          </a:p>
          <a:p>
            <a:pPr>
              <a:lnSpc>
                <a:spcPts val="1000"/>
              </a:lnSpc>
              <a:tabLst>
                <a:tab pos="25400" algn="l"/>
                <a:tab pos="342900" algn="l"/>
                <a:tab pos="368300" algn="l"/>
              </a:tabLst>
              <a:defRPr/>
            </a:pPr>
            <a:endParaRPr lang="zh-CN" altLang="en-US" sz="2006" dirty="0">
              <a:solidFill>
                <a:srgbClr val="000000"/>
              </a:solidFill>
              <a:latin typeface="微软雅黑"/>
            </a:endParaRPr>
          </a:p>
          <a:p>
            <a:pPr>
              <a:lnSpc>
                <a:spcPts val="2678"/>
              </a:lnSpc>
              <a:tabLst>
                <a:tab pos="25400" algn="l"/>
                <a:tab pos="342900" algn="l"/>
                <a:tab pos="368300" algn="l"/>
              </a:tabLst>
              <a:defRPr/>
            </a:pPr>
            <a:r>
              <a:rPr lang="zh-CN" altLang="en-US" sz="2004" dirty="0">
                <a:solidFill>
                  <a:srgbClr val="000000"/>
                </a:solidFill>
                <a:latin typeface="Wingdings"/>
              </a:rPr>
              <a:t> </a:t>
            </a:r>
            <a:r>
              <a:rPr lang="zh-CN" altLang="en-US" sz="2004" dirty="0">
                <a:solidFill>
                  <a:srgbClr val="000000"/>
                </a:solidFill>
                <a:latin typeface="微软雅黑"/>
              </a:rPr>
              <a:t>借助模型帮助奥巴马筹集到创纪录的</a:t>
            </a:r>
            <a:r>
              <a:rPr lang="en-US" altLang="zh-CN" sz="2004" dirty="0">
                <a:solidFill>
                  <a:srgbClr val="000000"/>
                </a:solidFill>
                <a:latin typeface="微软雅黑"/>
              </a:rPr>
              <a:t>10</a:t>
            </a:r>
            <a:r>
              <a:rPr lang="zh-CN" altLang="en-US" sz="2004" dirty="0">
                <a:solidFill>
                  <a:srgbClr val="000000"/>
                </a:solidFill>
                <a:latin typeface="微软雅黑"/>
              </a:rPr>
              <a:t>亿美元</a:t>
            </a:r>
          </a:p>
          <a:p>
            <a:pPr>
              <a:lnSpc>
                <a:spcPts val="1000"/>
              </a:lnSpc>
              <a:tabLst>
                <a:tab pos="25400" algn="l"/>
                <a:tab pos="342900" algn="l"/>
                <a:tab pos="368300" algn="l"/>
              </a:tabLst>
              <a:defRPr/>
            </a:pPr>
            <a:endParaRPr lang="zh-CN" altLang="en-US" sz="2004" dirty="0">
              <a:solidFill>
                <a:srgbClr val="000000"/>
              </a:solidFill>
              <a:latin typeface="微软雅黑"/>
            </a:endParaRPr>
          </a:p>
          <a:p>
            <a:pPr>
              <a:lnSpc>
                <a:spcPts val="1000"/>
              </a:lnSpc>
              <a:tabLst>
                <a:tab pos="25400" algn="l"/>
                <a:tab pos="342900" algn="l"/>
                <a:tab pos="368300" algn="l"/>
              </a:tabLst>
              <a:defRPr/>
            </a:pPr>
            <a:endParaRPr lang="zh-CN" altLang="en-US" sz="2004" dirty="0">
              <a:solidFill>
                <a:srgbClr val="000000"/>
              </a:solidFill>
              <a:latin typeface="微软雅黑"/>
            </a:endParaRPr>
          </a:p>
          <a:p>
            <a:pPr>
              <a:lnSpc>
                <a:spcPts val="2035"/>
              </a:lnSpc>
              <a:tabLst>
                <a:tab pos="25400" algn="l"/>
                <a:tab pos="342900" algn="l"/>
                <a:tab pos="368300" algn="l"/>
              </a:tabLst>
              <a:defRPr/>
            </a:pPr>
            <a:r>
              <a:rPr lang="zh-CN" altLang="en-US" sz="2004" dirty="0">
                <a:solidFill>
                  <a:srgbClr val="000000"/>
                </a:solidFill>
                <a:latin typeface="微软雅黑"/>
              </a:rPr>
              <a:t>			</a:t>
            </a:r>
            <a:r>
              <a:rPr lang="zh-CN" altLang="en-US" sz="1596" dirty="0">
                <a:solidFill>
                  <a:srgbClr val="000000"/>
                </a:solidFill>
                <a:latin typeface="微软雅黑"/>
              </a:rPr>
              <a:t>例如：利用模型分析出，明星乔治克鲁尼（</a:t>
            </a:r>
            <a:r>
              <a:rPr lang="en-US" altLang="zh-CN" sz="1596" dirty="0">
                <a:solidFill>
                  <a:srgbClr val="000000"/>
                </a:solidFill>
                <a:latin typeface="Times New Roman"/>
              </a:rPr>
              <a:t>George Clooney</a:t>
            </a:r>
            <a:r>
              <a:rPr lang="zh-CN" altLang="en-US" sz="1596" dirty="0">
                <a:solidFill>
                  <a:srgbClr val="000000"/>
                </a:solidFill>
                <a:latin typeface="微软雅黑"/>
              </a:rPr>
              <a:t>）对于年龄在</a:t>
            </a:r>
            <a:r>
              <a:rPr lang="en-US" altLang="zh-CN" sz="1596" dirty="0">
                <a:solidFill>
                  <a:srgbClr val="000000"/>
                </a:solidFill>
                <a:latin typeface="Times New Roman"/>
              </a:rPr>
              <a:t>40-</a:t>
            </a:r>
          </a:p>
          <a:p>
            <a:pPr>
              <a:lnSpc>
                <a:spcPts val="2304"/>
              </a:lnSpc>
              <a:tabLst>
                <a:tab pos="25400" algn="l"/>
                <a:tab pos="342900" algn="l"/>
                <a:tab pos="368300" algn="l"/>
              </a:tabLst>
              <a:defRPr/>
            </a:pPr>
            <a:r>
              <a:rPr lang="en-US" altLang="zh-CN" sz="1596" dirty="0">
                <a:solidFill>
                  <a:srgbClr val="000000"/>
                </a:solidFill>
                <a:latin typeface="Times New Roman"/>
              </a:rPr>
              <a:t>			49</a:t>
            </a:r>
            <a:r>
              <a:rPr lang="zh-CN" altLang="en-US" sz="1596" dirty="0">
                <a:solidFill>
                  <a:srgbClr val="000000"/>
                </a:solidFill>
                <a:latin typeface="微软雅黑"/>
              </a:rPr>
              <a:t>岁的美西地区女性颇具吸引力，而她们恰是最愿意为和克鲁尼</a:t>
            </a:r>
            <a:r>
              <a:rPr lang="en-US" altLang="zh-CN" sz="1596" dirty="0">
                <a:solidFill>
                  <a:srgbClr val="000000"/>
                </a:solidFill>
                <a:latin typeface="Times New Roman"/>
              </a:rPr>
              <a:t>/</a:t>
            </a:r>
            <a:r>
              <a:rPr lang="zh-CN" altLang="en-US" sz="1596" dirty="0">
                <a:solidFill>
                  <a:srgbClr val="000000"/>
                </a:solidFill>
                <a:latin typeface="微软雅黑"/>
              </a:rPr>
              <a:t>奥巴马共</a:t>
            </a:r>
          </a:p>
          <a:p>
            <a:pPr>
              <a:lnSpc>
                <a:spcPts val="2302"/>
              </a:lnSpc>
              <a:tabLst>
                <a:tab pos="25400" algn="l"/>
                <a:tab pos="342900" algn="l"/>
                <a:tab pos="368300" algn="l"/>
              </a:tabLst>
              <a:defRPr/>
            </a:pPr>
            <a:r>
              <a:rPr lang="zh-CN" altLang="en-US" sz="1596" dirty="0">
                <a:solidFill>
                  <a:srgbClr val="000000"/>
                </a:solidFill>
                <a:latin typeface="微软雅黑"/>
              </a:rPr>
              <a:t>			进晚餐而掏钱的人 </a:t>
            </a:r>
            <a:r>
              <a:rPr lang="en-US" altLang="zh-CN" sz="1596" dirty="0">
                <a:solidFill>
                  <a:srgbClr val="000000"/>
                </a:solidFill>
                <a:latin typeface="Times New Roman"/>
              </a:rPr>
              <a:t>…… </a:t>
            </a:r>
            <a:r>
              <a:rPr lang="zh-CN" altLang="en-US" sz="1596" dirty="0">
                <a:solidFill>
                  <a:srgbClr val="000000"/>
                </a:solidFill>
                <a:latin typeface="微软雅黑"/>
              </a:rPr>
              <a:t>乔治克鲁尼为奥巴马举办的竞选筹资晚宴成功募集</a:t>
            </a:r>
          </a:p>
          <a:p>
            <a:pPr>
              <a:lnSpc>
                <a:spcPts val="2306"/>
              </a:lnSpc>
              <a:tabLst>
                <a:tab pos="25400" algn="l"/>
                <a:tab pos="342900" algn="l"/>
                <a:tab pos="368300" algn="l"/>
              </a:tabLst>
              <a:defRPr/>
            </a:pPr>
            <a:r>
              <a:rPr lang="zh-CN" altLang="en-US" sz="1596" dirty="0">
                <a:solidFill>
                  <a:srgbClr val="000000"/>
                </a:solidFill>
                <a:latin typeface="微软雅黑"/>
              </a:rPr>
              <a:t>			到</a:t>
            </a:r>
            <a:r>
              <a:rPr lang="en-US" altLang="zh-CN" sz="1596" dirty="0">
                <a:solidFill>
                  <a:srgbClr val="000000"/>
                </a:solidFill>
                <a:latin typeface="Times New Roman"/>
              </a:rPr>
              <a:t>1500</a:t>
            </a:r>
            <a:r>
              <a:rPr lang="zh-CN" altLang="en-US" sz="1596" dirty="0">
                <a:solidFill>
                  <a:srgbClr val="000000"/>
                </a:solidFill>
                <a:latin typeface="微软雅黑"/>
              </a:rPr>
              <a:t>万美元</a:t>
            </a:r>
          </a:p>
          <a:p>
            <a:pPr>
              <a:lnSpc>
                <a:spcPts val="1000"/>
              </a:lnSpc>
              <a:tabLst>
                <a:tab pos="25400" algn="l"/>
                <a:tab pos="342900" algn="l"/>
                <a:tab pos="368300" algn="l"/>
              </a:tabLst>
              <a:defRPr/>
            </a:pPr>
            <a:endParaRPr lang="zh-CN" altLang="en-US" sz="1596" dirty="0">
              <a:solidFill>
                <a:srgbClr val="000000"/>
              </a:solidFill>
              <a:latin typeface="微软雅黑"/>
            </a:endParaRPr>
          </a:p>
          <a:p>
            <a:pPr>
              <a:lnSpc>
                <a:spcPts val="1000"/>
              </a:lnSpc>
              <a:tabLst>
                <a:tab pos="25400" algn="l"/>
                <a:tab pos="342900" algn="l"/>
                <a:tab pos="368300" algn="l"/>
              </a:tabLst>
              <a:defRPr/>
            </a:pPr>
            <a:endParaRPr lang="zh-CN" altLang="en-US" sz="1596" dirty="0">
              <a:solidFill>
                <a:srgbClr val="000000"/>
              </a:solidFill>
              <a:latin typeface="微软雅黑"/>
            </a:endParaRPr>
          </a:p>
          <a:p>
            <a:pPr>
              <a:lnSpc>
                <a:spcPts val="2269"/>
              </a:lnSpc>
              <a:tabLst>
                <a:tab pos="25400" algn="l"/>
                <a:tab pos="342900" algn="l"/>
                <a:tab pos="368300" algn="l"/>
              </a:tabLst>
              <a:defRPr/>
            </a:pPr>
            <a:r>
              <a:rPr lang="zh-CN" altLang="en-US" sz="1596" dirty="0">
                <a:solidFill>
                  <a:srgbClr val="000000"/>
                </a:solidFill>
                <a:latin typeface="微软雅黑"/>
              </a:rPr>
              <a:t>	</a:t>
            </a:r>
            <a:r>
              <a:rPr lang="zh-CN" altLang="en-US" sz="2004" dirty="0">
                <a:solidFill>
                  <a:srgbClr val="000000"/>
                </a:solidFill>
                <a:latin typeface="Wingdings"/>
              </a:rPr>
              <a:t> </a:t>
            </a:r>
            <a:r>
              <a:rPr lang="en-US" altLang="zh-CN" sz="2004" dirty="0">
                <a:solidFill>
                  <a:srgbClr val="000000"/>
                </a:solidFill>
                <a:latin typeface="微软雅黑"/>
              </a:rPr>
              <a:t>… …</a:t>
            </a:r>
            <a:endParaRPr lang="zh-CN" altLang="en-US" sz="2004" dirty="0">
              <a:solidFill>
                <a:srgbClr val="000000"/>
              </a:solidFill>
              <a:latin typeface="微软雅黑"/>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A1CD.tmp"/>
          <p:cNvPicPr>
            <a:picLocks/>
          </p:cNvPicPr>
          <p:nvPr/>
        </p:nvPicPr>
        <p:blipFill>
          <a:blip r:embed="rId2" cstate="print"/>
          <a:stretch>
            <a:fillRect/>
          </a:stretch>
        </p:blipFill>
        <p:spPr>
          <a:xfrm>
            <a:off x="1701800" y="1270000"/>
            <a:ext cx="6045200" cy="3416300"/>
          </a:xfrm>
          <a:prstGeom prst="rect">
            <a:avLst/>
          </a:prstGeom>
        </p:spPr>
      </p:pic>
      <p:pic>
        <p:nvPicPr>
          <p:cNvPr id="3" name="图片 2" descr="ws_A1CE.tmp"/>
          <p:cNvPicPr>
            <a:picLocks/>
          </p:cNvPicPr>
          <p:nvPr/>
        </p:nvPicPr>
        <p:blipFill>
          <a:blip r:embed="rId3" cstate="print"/>
          <a:stretch>
            <a:fillRect/>
          </a:stretch>
        </p:blipFill>
        <p:spPr>
          <a:xfrm>
            <a:off x="8229600" y="1384300"/>
            <a:ext cx="1689100" cy="1943100"/>
          </a:xfrm>
          <a:prstGeom prst="rect">
            <a:avLst/>
          </a:prstGeom>
        </p:spPr>
      </p:pic>
      <p:sp>
        <p:nvSpPr>
          <p:cNvPr id="26" name="TextBox 25"/>
          <p:cNvSpPr txBox="1"/>
          <p:nvPr/>
        </p:nvSpPr>
        <p:spPr>
          <a:xfrm>
            <a:off x="617891" y="404205"/>
            <a:ext cx="3590727"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例如：帮助奥巴马胜选</a:t>
            </a:r>
          </a:p>
        </p:txBody>
      </p:sp>
      <p:sp>
        <p:nvSpPr>
          <p:cNvPr id="28" name="TextBox 27"/>
          <p:cNvSpPr txBox="1"/>
          <p:nvPr/>
        </p:nvSpPr>
        <p:spPr>
          <a:xfrm>
            <a:off x="2918299" y="3472018"/>
            <a:ext cx="7645940" cy="2564805"/>
          </a:xfrm>
          <a:prstGeom prst="rect">
            <a:avLst/>
          </a:prstGeom>
          <a:noFill/>
        </p:spPr>
        <p:txBody>
          <a:bodyPr vert="horz" wrap="square" lIns="0" tIns="0" rIns="0" bIns="0" rtlCol="0">
            <a:spAutoFit/>
          </a:bodyPr>
          <a:lstStyle/>
          <a:p>
            <a:pPr>
              <a:lnSpc>
                <a:spcPts val="1926"/>
              </a:lnSpc>
              <a:tabLst>
                <a:tab pos="190500" algn="l"/>
                <a:tab pos="1257300" algn="l"/>
                <a:tab pos="5105400" algn="l"/>
                <a:tab pos="5207000" algn="l"/>
                <a:tab pos="5245100" algn="l"/>
                <a:tab pos="5715000" algn="l"/>
              </a:tabLst>
              <a:defRPr/>
            </a:pPr>
            <a:r>
              <a:rPr lang="zh-CN" altLang="en-US" dirty="0"/>
              <a:t>					</a:t>
            </a:r>
            <a:r>
              <a:rPr lang="zh-CN" altLang="en-US" sz="2004" dirty="0">
                <a:solidFill>
                  <a:srgbClr val="000000"/>
                </a:solidFill>
                <a:latin typeface="微软雅黑"/>
              </a:rPr>
              <a:t>队长：</a:t>
            </a:r>
            <a:r>
              <a:rPr lang="en-US" altLang="zh-CN" sz="2004" dirty="0" err="1">
                <a:solidFill>
                  <a:srgbClr val="000000"/>
                </a:solidFill>
                <a:latin typeface="微软雅黑"/>
              </a:rPr>
              <a:t>Rayid</a:t>
            </a:r>
            <a:r>
              <a:rPr lang="en-US" altLang="zh-CN" sz="2004" dirty="0">
                <a:solidFill>
                  <a:srgbClr val="000000"/>
                </a:solidFill>
                <a:latin typeface="微软雅黑"/>
              </a:rPr>
              <a:t> Ghani</a:t>
            </a:r>
          </a:p>
          <a:p>
            <a:pPr>
              <a:lnSpc>
                <a:spcPts val="1000"/>
              </a:lnSpc>
              <a:tabLst>
                <a:tab pos="190500" algn="l"/>
                <a:tab pos="1257300" algn="l"/>
                <a:tab pos="5105400" algn="l"/>
                <a:tab pos="5207000" algn="l"/>
                <a:tab pos="5245100" algn="l"/>
                <a:tab pos="5715000" algn="l"/>
              </a:tabLst>
              <a:defRPr/>
            </a:pPr>
            <a:endParaRPr lang="en-US" altLang="zh-CN" sz="2004" dirty="0">
              <a:solidFill>
                <a:srgbClr val="000000"/>
              </a:solidFill>
              <a:latin typeface="微软雅黑"/>
            </a:endParaRPr>
          </a:p>
          <a:p>
            <a:pPr>
              <a:lnSpc>
                <a:spcPts val="1000"/>
              </a:lnSpc>
              <a:tabLst>
                <a:tab pos="190500" algn="l"/>
                <a:tab pos="1257300" algn="l"/>
                <a:tab pos="5105400" algn="l"/>
                <a:tab pos="5207000" algn="l"/>
                <a:tab pos="5245100" algn="l"/>
                <a:tab pos="5715000" algn="l"/>
              </a:tabLst>
              <a:defRPr/>
            </a:pPr>
            <a:endParaRPr lang="en-US" altLang="zh-CN" sz="2004" dirty="0">
              <a:solidFill>
                <a:srgbClr val="000000"/>
              </a:solidFill>
              <a:latin typeface="微软雅黑"/>
            </a:endParaRPr>
          </a:p>
          <a:p>
            <a:pPr>
              <a:lnSpc>
                <a:spcPts val="1617"/>
              </a:lnSpc>
              <a:tabLst>
                <a:tab pos="190500" algn="l"/>
                <a:tab pos="1257300" algn="l"/>
                <a:tab pos="5105400" algn="l"/>
                <a:tab pos="5207000" algn="l"/>
                <a:tab pos="5245100" algn="l"/>
                <a:tab pos="5715000" algn="l"/>
              </a:tabLst>
              <a:defRPr/>
            </a:pPr>
            <a:r>
              <a:rPr lang="en-US" altLang="zh-CN" sz="2004" dirty="0">
                <a:solidFill>
                  <a:srgbClr val="000000"/>
                </a:solidFill>
                <a:latin typeface="微软雅黑"/>
              </a:rPr>
              <a:t>			</a:t>
            </a:r>
            <a:r>
              <a:rPr lang="zh-CN" altLang="en-US" sz="1596" dirty="0">
                <a:solidFill>
                  <a:srgbClr val="000000"/>
                </a:solidFill>
                <a:latin typeface="微软雅黑"/>
              </a:rPr>
              <a:t>卡内基梅隆大学机器学习系</a:t>
            </a:r>
          </a:p>
          <a:p>
            <a:pPr>
              <a:lnSpc>
                <a:spcPts val="1920"/>
              </a:lnSpc>
              <a:tabLst>
                <a:tab pos="190500" algn="l"/>
                <a:tab pos="1257300" algn="l"/>
                <a:tab pos="5105400" algn="l"/>
                <a:tab pos="5207000" algn="l"/>
                <a:tab pos="5245100" algn="l"/>
                <a:tab pos="5715000" algn="l"/>
              </a:tabLst>
              <a:defRPr/>
            </a:pPr>
            <a:r>
              <a:rPr lang="zh-CN" altLang="en-US" sz="1596" dirty="0">
                <a:solidFill>
                  <a:srgbClr val="000000"/>
                </a:solidFill>
                <a:latin typeface="微软雅黑"/>
              </a:rPr>
              <a:t>				首任系主任</a:t>
            </a:r>
            <a:r>
              <a:rPr lang="en-US" altLang="zh-CN" sz="1596" dirty="0">
                <a:solidFill>
                  <a:srgbClr val="000000"/>
                </a:solidFill>
                <a:latin typeface="微软雅黑"/>
              </a:rPr>
              <a:t>Tom Mitchell</a:t>
            </a:r>
          </a:p>
          <a:p>
            <a:pPr>
              <a:lnSpc>
                <a:spcPts val="1920"/>
              </a:lnSpc>
              <a:tabLst>
                <a:tab pos="190500" algn="l"/>
                <a:tab pos="1257300" algn="l"/>
                <a:tab pos="5105400" algn="l"/>
                <a:tab pos="5207000" algn="l"/>
                <a:tab pos="5245100" algn="l"/>
                <a:tab pos="5715000" algn="l"/>
              </a:tabLst>
              <a:defRPr/>
            </a:pPr>
            <a:r>
              <a:rPr lang="en-US" altLang="zh-CN" sz="1596" dirty="0">
                <a:solidFill>
                  <a:srgbClr val="000000"/>
                </a:solidFill>
                <a:latin typeface="微软雅黑"/>
              </a:rPr>
              <a:t>						</a:t>
            </a:r>
            <a:r>
              <a:rPr lang="zh-CN" altLang="en-US" sz="1596" dirty="0">
                <a:solidFill>
                  <a:srgbClr val="000000"/>
                </a:solidFill>
                <a:latin typeface="微软雅黑"/>
              </a:rPr>
              <a:t>教授的博士生</a:t>
            </a:r>
          </a:p>
          <a:p>
            <a:pPr>
              <a:lnSpc>
                <a:spcPts val="1000"/>
              </a:lnSpc>
              <a:tabLst>
                <a:tab pos="190500" algn="l"/>
                <a:tab pos="1257300" algn="l"/>
                <a:tab pos="5105400" algn="l"/>
                <a:tab pos="5207000" algn="l"/>
                <a:tab pos="5245100" algn="l"/>
                <a:tab pos="5715000" algn="l"/>
              </a:tabLst>
              <a:defRPr/>
            </a:pPr>
            <a:endParaRPr lang="zh-CN" altLang="en-US" sz="1596" dirty="0">
              <a:solidFill>
                <a:srgbClr val="000000"/>
              </a:solidFill>
              <a:latin typeface="微软雅黑"/>
            </a:endParaRPr>
          </a:p>
          <a:p>
            <a:pPr>
              <a:lnSpc>
                <a:spcPts val="1000"/>
              </a:lnSpc>
              <a:tabLst>
                <a:tab pos="190500" algn="l"/>
                <a:tab pos="1257300" algn="l"/>
                <a:tab pos="5105400" algn="l"/>
                <a:tab pos="5207000" algn="l"/>
                <a:tab pos="5245100" algn="l"/>
                <a:tab pos="5715000" algn="l"/>
              </a:tabLst>
              <a:defRPr/>
            </a:pPr>
            <a:endParaRPr lang="zh-CN" altLang="en-US" sz="1596" dirty="0">
              <a:solidFill>
                <a:srgbClr val="000000"/>
              </a:solidFill>
              <a:latin typeface="微软雅黑"/>
            </a:endParaRPr>
          </a:p>
          <a:p>
            <a:pPr>
              <a:lnSpc>
                <a:spcPts val="2810"/>
              </a:lnSpc>
              <a:tabLst>
                <a:tab pos="190500" algn="l"/>
                <a:tab pos="1257300" algn="l"/>
                <a:tab pos="5105400" algn="l"/>
                <a:tab pos="5207000" algn="l"/>
                <a:tab pos="5245100" algn="l"/>
                <a:tab pos="5715000" algn="l"/>
              </a:tabLst>
              <a:defRPr/>
            </a:pPr>
            <a:r>
              <a:rPr lang="zh-CN" altLang="en-US" sz="1596" dirty="0">
                <a:solidFill>
                  <a:srgbClr val="000000"/>
                </a:solidFill>
                <a:latin typeface="微软雅黑"/>
              </a:rPr>
              <a:t>	</a:t>
            </a:r>
            <a:r>
              <a:rPr lang="zh-CN" altLang="en-US" sz="2400" dirty="0">
                <a:solidFill>
                  <a:srgbClr val="000000"/>
                </a:solidFill>
                <a:latin typeface="微软雅黑"/>
              </a:rPr>
              <a:t>这个团队行动保密，定期向奥巴马报送结果；</a:t>
            </a:r>
          </a:p>
          <a:p>
            <a:pPr>
              <a:lnSpc>
                <a:spcPts val="2894"/>
              </a:lnSpc>
              <a:tabLst>
                <a:tab pos="190500" algn="l"/>
                <a:tab pos="1257300" algn="l"/>
                <a:tab pos="5105400" algn="l"/>
                <a:tab pos="5207000" algn="l"/>
                <a:tab pos="5245100" algn="l"/>
                <a:tab pos="5715000" algn="l"/>
              </a:tabLst>
              <a:defRPr/>
            </a:pPr>
            <a:r>
              <a:rPr lang="zh-CN" altLang="en-US" sz="2400" dirty="0">
                <a:solidFill>
                  <a:srgbClr val="000000"/>
                </a:solidFill>
                <a:latin typeface="微软雅黑"/>
              </a:rPr>
              <a:t>		被奥巴马公开称为总统竞选的</a:t>
            </a:r>
          </a:p>
          <a:p>
            <a:pPr>
              <a:lnSpc>
                <a:spcPts val="3046"/>
              </a:lnSpc>
              <a:tabLst>
                <a:tab pos="190500" algn="l"/>
                <a:tab pos="1257300" algn="l"/>
                <a:tab pos="5105400" algn="l"/>
                <a:tab pos="5207000" algn="l"/>
                <a:tab pos="5245100" algn="l"/>
                <a:tab pos="5715000" algn="l"/>
              </a:tabLst>
              <a:defRPr/>
            </a:pPr>
            <a:r>
              <a:rPr lang="zh-CN" altLang="en-US" sz="2400" dirty="0">
                <a:solidFill>
                  <a:srgbClr val="000000"/>
                </a:solidFill>
                <a:latin typeface="微软雅黑"/>
              </a:rPr>
              <a:t>“核武器按钮”</a:t>
            </a:r>
            <a:r>
              <a:rPr lang="en-US" altLang="zh-CN" sz="2400" dirty="0">
                <a:solidFill>
                  <a:srgbClr val="000000"/>
                </a:solidFill>
                <a:latin typeface="Times New Roman"/>
              </a:rPr>
              <a:t>(“They are our nuclear codes</a:t>
            </a:r>
            <a:r>
              <a:rPr lang="en-US" altLang="zh-CN" sz="2400" dirty="0">
                <a:solidFill>
                  <a:srgbClr val="000000"/>
                </a:solidFill>
                <a:latin typeface="微软雅黑"/>
              </a:rPr>
              <a:t>”</a:t>
            </a:r>
            <a:r>
              <a:rPr lang="en-US" altLang="zh-CN" sz="2400" dirty="0">
                <a:solidFill>
                  <a:srgbClr val="000000"/>
                </a:solidFill>
                <a:latin typeface="Times New Roman"/>
              </a:rPr>
              <a:t>)</a:t>
            </a:r>
            <a:endParaRPr lang="zh-CN" altLang="en-US" sz="2400" dirty="0">
              <a:solidFill>
                <a:srgbClr val="000000"/>
              </a:solidFill>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4294967295"/>
          </p:nvPr>
        </p:nvSpPr>
        <p:spPr>
          <a:xfrm>
            <a:off x="651754" y="1283308"/>
            <a:ext cx="11266488" cy="4840288"/>
          </a:xfrm>
        </p:spPr>
        <p:txBody>
          <a:bodyPr>
            <a:normAutofit/>
          </a:bodyPr>
          <a:lstStyle/>
          <a:p>
            <a:r>
              <a:rPr lang="zh-CN" altLang="en-US" dirty="0"/>
              <a:t>“黑暗时代”，人工智能的诞生阶段（</a:t>
            </a:r>
            <a:r>
              <a:rPr lang="en-US" altLang="zh-CN" dirty="0"/>
              <a:t>1943</a:t>
            </a:r>
            <a:r>
              <a:rPr lang="zh-CN" altLang="en-US" dirty="0"/>
              <a:t>年</a:t>
            </a:r>
            <a:r>
              <a:rPr lang="en-US" altLang="zh-CN" dirty="0"/>
              <a:t>~1956</a:t>
            </a:r>
            <a:r>
              <a:rPr lang="zh-CN" altLang="en-US" dirty="0"/>
              <a:t>年）</a:t>
            </a:r>
            <a:endParaRPr lang="en-US" altLang="zh-CN" dirty="0"/>
          </a:p>
          <a:p>
            <a:pPr lvl="1"/>
            <a:r>
              <a:rPr lang="en-US" altLang="zh-CN" dirty="0"/>
              <a:t>Warren McCulloch</a:t>
            </a:r>
            <a:r>
              <a:rPr lang="zh-CN" altLang="en-US" dirty="0"/>
              <a:t>和</a:t>
            </a:r>
            <a:r>
              <a:rPr lang="en-US" altLang="zh-CN" dirty="0"/>
              <a:t>Walter Pitts</a:t>
            </a:r>
            <a:r>
              <a:rPr lang="zh-CN" altLang="en-US" dirty="0"/>
              <a:t>在</a:t>
            </a:r>
            <a:r>
              <a:rPr lang="en-US" altLang="zh-CN" dirty="0"/>
              <a:t>1943</a:t>
            </a:r>
            <a:r>
              <a:rPr lang="zh-CN" altLang="en-US" dirty="0"/>
              <a:t>年发表了人工智能领域的开篇之作，提出了人工神经网络模型。</a:t>
            </a:r>
            <a:endParaRPr lang="en-US" altLang="zh-CN" dirty="0"/>
          </a:p>
          <a:p>
            <a:pPr lvl="1"/>
            <a:r>
              <a:rPr lang="en-US" altLang="zh-CN" dirty="0"/>
              <a:t>John von Neumann</a:t>
            </a:r>
            <a:r>
              <a:rPr lang="zh-CN" altLang="en-US" dirty="0"/>
              <a:t>。他在</a:t>
            </a:r>
            <a:r>
              <a:rPr lang="en-US" altLang="zh-CN" dirty="0"/>
              <a:t>1930</a:t>
            </a:r>
            <a:r>
              <a:rPr lang="zh-CN" altLang="en-US" dirty="0"/>
              <a:t>年加入了普林斯顿大学，在数学物理系任教，和阿兰</a:t>
            </a:r>
            <a:r>
              <a:rPr lang="en-US" altLang="zh-CN" dirty="0"/>
              <a:t>·</a:t>
            </a:r>
            <a:r>
              <a:rPr lang="zh-CN" altLang="en-US" dirty="0"/>
              <a:t>图灵是同事。</a:t>
            </a:r>
            <a:endParaRPr lang="en-US" altLang="zh-CN" dirty="0"/>
          </a:p>
          <a:p>
            <a:pPr lvl="1"/>
            <a:r>
              <a:rPr lang="en-US" altLang="zh-CN" dirty="0"/>
              <a:t>Marvin Minsky</a:t>
            </a:r>
            <a:r>
              <a:rPr lang="zh-CN" altLang="en-US" dirty="0"/>
              <a:t>和</a:t>
            </a:r>
            <a:r>
              <a:rPr lang="en-US" altLang="zh-CN" dirty="0"/>
              <a:t>Dean Edmonds</a:t>
            </a:r>
            <a:r>
              <a:rPr lang="zh-CN" altLang="en-US" dirty="0"/>
              <a:t>建造第一台神经网络计算机。</a:t>
            </a:r>
            <a:endParaRPr lang="en-US" altLang="zh-CN" dirty="0"/>
          </a:p>
          <a:p>
            <a:pPr lvl="1"/>
            <a:r>
              <a:rPr lang="en-US" altLang="zh-CN" dirty="0"/>
              <a:t>1956</a:t>
            </a:r>
            <a:r>
              <a:rPr lang="zh-CN" altLang="en-US" dirty="0"/>
              <a:t>年：</a:t>
            </a:r>
            <a:r>
              <a:rPr lang="en-US" altLang="zh-CN" dirty="0"/>
              <a:t>John McCarthy</a:t>
            </a:r>
            <a:r>
              <a:rPr lang="zh-CN" altLang="en-US" dirty="0"/>
              <a:t>从普林斯顿大学毕业后去达特茅斯学院工作，说服了</a:t>
            </a:r>
            <a:r>
              <a:rPr lang="en-US" altLang="zh-CN" dirty="0"/>
              <a:t>Marvin Minsky</a:t>
            </a:r>
            <a:r>
              <a:rPr lang="zh-CN" altLang="en-US" dirty="0"/>
              <a:t>和</a:t>
            </a:r>
            <a:r>
              <a:rPr lang="en-US" altLang="zh-CN" dirty="0"/>
              <a:t>Claude Shannon</a:t>
            </a:r>
            <a:r>
              <a:rPr lang="zh-CN" altLang="en-US" dirty="0"/>
              <a:t>在</a:t>
            </a:r>
            <a:r>
              <a:rPr lang="zh-CN" altLang="en-US" dirty="0">
                <a:solidFill>
                  <a:srgbClr val="FF0000"/>
                </a:solidFill>
              </a:rPr>
              <a:t>达特茅斯</a:t>
            </a:r>
            <a:r>
              <a:rPr lang="zh-CN" altLang="en-US" dirty="0"/>
              <a:t>学院组织一个暑期研讨会，召集了对机器智能、人工神经网络和自动理论感兴趣的研究者，参加由</a:t>
            </a:r>
            <a:r>
              <a:rPr lang="en-US" altLang="zh-CN" dirty="0"/>
              <a:t>IBM</a:t>
            </a:r>
            <a:r>
              <a:rPr lang="zh-CN" altLang="en-US" dirty="0"/>
              <a:t>赞助的研讨会。</a:t>
            </a:r>
          </a:p>
        </p:txBody>
      </p:sp>
      <p:sp>
        <p:nvSpPr>
          <p:cNvPr id="13" name="标题 1"/>
          <p:cNvSpPr txBox="1"/>
          <p:nvPr/>
        </p:nvSpPr>
        <p:spPr>
          <a:xfrm>
            <a:off x="444277" y="301450"/>
            <a:ext cx="5052171" cy="673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t>机器学习的发展历程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ws_A5F5.tmp"/>
          <p:cNvPicPr>
            <a:picLocks/>
          </p:cNvPicPr>
          <p:nvPr/>
        </p:nvPicPr>
        <p:blipFill>
          <a:blip r:embed="rId3" cstate="print"/>
          <a:stretch>
            <a:fillRect/>
          </a:stretch>
        </p:blipFill>
        <p:spPr>
          <a:xfrm>
            <a:off x="8924098" y="989496"/>
            <a:ext cx="1828800" cy="2578100"/>
          </a:xfrm>
          <a:prstGeom prst="rect">
            <a:avLst/>
          </a:prstGeom>
        </p:spPr>
      </p:pic>
      <p:sp>
        <p:nvSpPr>
          <p:cNvPr id="26" name="TextBox 25"/>
          <p:cNvSpPr txBox="1"/>
          <p:nvPr/>
        </p:nvSpPr>
        <p:spPr>
          <a:xfrm>
            <a:off x="8701420" y="3654038"/>
            <a:ext cx="2546846" cy="436017"/>
          </a:xfrm>
          <a:prstGeom prst="rect">
            <a:avLst/>
          </a:prstGeom>
          <a:noFill/>
        </p:spPr>
        <p:txBody>
          <a:bodyPr vert="horz" wrap="square" lIns="0" tIns="0" rIns="0" bIns="0" rtlCol="0">
            <a:spAutoFit/>
          </a:bodyPr>
          <a:lstStyle/>
          <a:p>
            <a:pPr>
              <a:lnSpc>
                <a:spcPts val="1536"/>
              </a:lnSpc>
              <a:tabLst>
                <a:tab pos="254000" algn="l"/>
                <a:tab pos="304800" algn="l"/>
              </a:tabLst>
              <a:defRPr/>
            </a:pPr>
            <a:r>
              <a:rPr lang="zh-CN" altLang="en-US" dirty="0"/>
              <a:t>	</a:t>
            </a:r>
            <a:r>
              <a:rPr lang="zh-CN" altLang="en-US" sz="1598" dirty="0">
                <a:solidFill>
                  <a:srgbClr val="000000"/>
                </a:solidFill>
                <a:latin typeface="微软雅黑"/>
              </a:rPr>
              <a:t>约翰  麦卡锡</a:t>
            </a:r>
            <a:r>
              <a:rPr lang="en-US" altLang="zh-CN" sz="1596" dirty="0">
                <a:solidFill>
                  <a:srgbClr val="000000"/>
                </a:solidFill>
                <a:latin typeface="微软雅黑"/>
              </a:rPr>
              <a:t>(1927-2011)</a:t>
            </a:r>
          </a:p>
          <a:p>
            <a:pPr>
              <a:lnSpc>
                <a:spcPts val="1920"/>
              </a:lnSpc>
              <a:tabLst>
                <a:tab pos="254000" algn="l"/>
                <a:tab pos="304800" algn="l"/>
              </a:tabLst>
              <a:defRPr/>
            </a:pPr>
            <a:r>
              <a:rPr lang="en-US" altLang="zh-CN" sz="1596" dirty="0">
                <a:solidFill>
                  <a:srgbClr val="000000"/>
                </a:solidFill>
                <a:latin typeface="微软雅黑"/>
              </a:rPr>
              <a:t>“</a:t>
            </a:r>
            <a:r>
              <a:rPr lang="zh-CN" altLang="en-US" sz="1596" dirty="0">
                <a:solidFill>
                  <a:srgbClr val="000000"/>
                </a:solidFill>
                <a:latin typeface="微软雅黑"/>
              </a:rPr>
              <a:t>人工智能之父”</a:t>
            </a:r>
          </a:p>
        </p:txBody>
      </p:sp>
      <p:sp>
        <p:nvSpPr>
          <p:cNvPr id="27" name="TextBox 26"/>
          <p:cNvSpPr txBox="1"/>
          <p:nvPr/>
        </p:nvSpPr>
        <p:spPr>
          <a:xfrm>
            <a:off x="10328007" y="3901792"/>
            <a:ext cx="1301638" cy="199414"/>
          </a:xfrm>
          <a:prstGeom prst="rect">
            <a:avLst/>
          </a:prstGeom>
          <a:noFill/>
        </p:spPr>
        <p:txBody>
          <a:bodyPr vert="horz" wrap="none" lIns="0" tIns="0" rIns="0" bIns="0" rtlCol="0">
            <a:spAutoFit/>
          </a:bodyPr>
          <a:lstStyle/>
          <a:p>
            <a:pPr>
              <a:lnSpc>
                <a:spcPts val="1534"/>
              </a:lnSpc>
            </a:pPr>
            <a:r>
              <a:rPr lang="en-US" altLang="zh-CN" sz="1596" dirty="0">
                <a:solidFill>
                  <a:srgbClr val="000000"/>
                </a:solidFill>
                <a:latin typeface="微软雅黑"/>
              </a:rPr>
              <a:t>1971</a:t>
            </a:r>
            <a:r>
              <a:rPr lang="zh-CN" altLang="en-US" sz="1596" dirty="0">
                <a:solidFill>
                  <a:srgbClr val="000000"/>
                </a:solidFill>
                <a:latin typeface="微软雅黑"/>
              </a:rPr>
              <a:t>年图灵奖</a:t>
            </a:r>
          </a:p>
        </p:txBody>
      </p:sp>
      <p:sp>
        <p:nvSpPr>
          <p:cNvPr id="28" name="TextBox 27"/>
          <p:cNvSpPr txBox="1"/>
          <p:nvPr/>
        </p:nvSpPr>
        <p:spPr>
          <a:xfrm>
            <a:off x="1059970" y="1964388"/>
            <a:ext cx="1231106" cy="361637"/>
          </a:xfrm>
          <a:prstGeom prst="rect">
            <a:avLst/>
          </a:prstGeom>
          <a:noFill/>
        </p:spPr>
        <p:txBody>
          <a:bodyPr vert="horz" wrap="none" lIns="0" tIns="0" rIns="0" bIns="0" rtlCol="0">
            <a:spAutoFit/>
          </a:bodyPr>
          <a:lstStyle/>
          <a:p>
            <a:pPr>
              <a:lnSpc>
                <a:spcPts val="2909"/>
              </a:lnSpc>
            </a:pPr>
            <a:r>
              <a:rPr lang="en-US" altLang="zh-CN" sz="2400" dirty="0">
                <a:solidFill>
                  <a:srgbClr val="000000"/>
                </a:solidFill>
                <a:latin typeface="Times New Roman"/>
              </a:rPr>
              <a:t>1956</a:t>
            </a:r>
            <a:r>
              <a:rPr lang="zh-CN" altLang="en-US" sz="2400" dirty="0">
                <a:solidFill>
                  <a:srgbClr val="000000"/>
                </a:solidFill>
                <a:latin typeface="微软雅黑"/>
              </a:rPr>
              <a:t>年夏</a:t>
            </a:r>
          </a:p>
        </p:txBody>
      </p:sp>
      <p:sp>
        <p:nvSpPr>
          <p:cNvPr id="29" name="TextBox 28"/>
          <p:cNvSpPr txBox="1"/>
          <p:nvPr/>
        </p:nvSpPr>
        <p:spPr>
          <a:xfrm>
            <a:off x="2675026" y="2010252"/>
            <a:ext cx="2462213" cy="304122"/>
          </a:xfrm>
          <a:prstGeom prst="rect">
            <a:avLst/>
          </a:prstGeom>
          <a:noFill/>
        </p:spPr>
        <p:txBody>
          <a:bodyPr vert="horz" wrap="none" lIns="0" tIns="0" rIns="0" bIns="0" rtlCol="0">
            <a:spAutoFit/>
          </a:bodyPr>
          <a:lstStyle/>
          <a:p>
            <a:pPr>
              <a:lnSpc>
                <a:spcPts val="2306"/>
              </a:lnSpc>
            </a:pPr>
            <a:r>
              <a:rPr lang="zh-CN" altLang="en-US" sz="2400" dirty="0">
                <a:solidFill>
                  <a:srgbClr val="000000"/>
                </a:solidFill>
                <a:latin typeface="微软雅黑"/>
              </a:rPr>
              <a:t>美国达特茅斯学院</a:t>
            </a:r>
          </a:p>
        </p:txBody>
      </p:sp>
      <p:sp>
        <p:nvSpPr>
          <p:cNvPr id="30" name="TextBox 29"/>
          <p:cNvSpPr txBox="1"/>
          <p:nvPr/>
        </p:nvSpPr>
        <p:spPr>
          <a:xfrm>
            <a:off x="1129633" y="2576714"/>
            <a:ext cx="5058308" cy="613438"/>
          </a:xfrm>
          <a:prstGeom prst="rect">
            <a:avLst/>
          </a:prstGeom>
          <a:noFill/>
        </p:spPr>
        <p:txBody>
          <a:bodyPr vert="horz" wrap="none" lIns="0" tIns="0" rIns="0" bIns="0" rtlCol="0">
            <a:spAutoFit/>
          </a:bodyPr>
          <a:lstStyle/>
          <a:p>
            <a:pPr>
              <a:lnSpc>
                <a:spcPts val="2185"/>
              </a:lnSpc>
            </a:pPr>
            <a:r>
              <a:rPr lang="en-US" altLang="zh-CN" sz="1802" dirty="0">
                <a:solidFill>
                  <a:srgbClr val="000000"/>
                </a:solidFill>
                <a:latin typeface="Times New Roman"/>
              </a:rPr>
              <a:t>J. McCarthy, M. Minsky, N. </a:t>
            </a:r>
            <a:r>
              <a:rPr lang="en-US" altLang="zh-CN" sz="1802" dirty="0" err="1">
                <a:solidFill>
                  <a:srgbClr val="000000"/>
                </a:solidFill>
                <a:latin typeface="Times New Roman"/>
              </a:rPr>
              <a:t>Lochester</a:t>
            </a:r>
            <a:r>
              <a:rPr lang="en-US" altLang="zh-CN" sz="1802" dirty="0">
                <a:solidFill>
                  <a:srgbClr val="000000"/>
                </a:solidFill>
                <a:latin typeface="Times New Roman"/>
              </a:rPr>
              <a:t>, C. E. Shannon,</a:t>
            </a:r>
          </a:p>
          <a:p>
            <a:pPr>
              <a:lnSpc>
                <a:spcPts val="2774"/>
              </a:lnSpc>
            </a:pPr>
            <a:r>
              <a:rPr lang="en-US" altLang="zh-CN" dirty="0">
                <a:solidFill>
                  <a:srgbClr val="000000"/>
                </a:solidFill>
                <a:latin typeface="Times New Roman"/>
              </a:rPr>
              <a:t>H.A. Simon, A. Newell, A. L. Samuel </a:t>
            </a:r>
            <a:r>
              <a:rPr lang="zh-CN" altLang="en-US" dirty="0">
                <a:solidFill>
                  <a:srgbClr val="000000"/>
                </a:solidFill>
                <a:latin typeface="微软雅黑"/>
              </a:rPr>
              <a:t>等</a:t>
            </a:r>
            <a:r>
              <a:rPr lang="en-US" altLang="zh-CN" dirty="0">
                <a:solidFill>
                  <a:srgbClr val="000000"/>
                </a:solidFill>
                <a:latin typeface="Times New Roman"/>
              </a:rPr>
              <a:t>10</a:t>
            </a:r>
            <a:r>
              <a:rPr lang="zh-CN" altLang="en-US" dirty="0">
                <a:solidFill>
                  <a:srgbClr val="000000"/>
                </a:solidFill>
                <a:latin typeface="微软雅黑"/>
              </a:rPr>
              <a:t>余人</a:t>
            </a:r>
          </a:p>
        </p:txBody>
      </p:sp>
      <p:sp>
        <p:nvSpPr>
          <p:cNvPr id="31" name="TextBox 30"/>
          <p:cNvSpPr txBox="1"/>
          <p:nvPr/>
        </p:nvSpPr>
        <p:spPr>
          <a:xfrm>
            <a:off x="916872" y="3523568"/>
            <a:ext cx="7181453" cy="356316"/>
          </a:xfrm>
          <a:prstGeom prst="rect">
            <a:avLst/>
          </a:prstGeom>
          <a:noFill/>
        </p:spPr>
        <p:txBody>
          <a:bodyPr vert="horz" wrap="none" lIns="0" tIns="0" rIns="0" bIns="0" rtlCol="0">
            <a:spAutoFit/>
          </a:bodyPr>
          <a:lstStyle/>
          <a:p>
            <a:pPr>
              <a:lnSpc>
                <a:spcPts val="2687"/>
              </a:lnSpc>
            </a:pPr>
            <a:r>
              <a:rPr lang="zh-CN" altLang="en-US" sz="2796" dirty="0">
                <a:solidFill>
                  <a:srgbClr val="FF0000"/>
                </a:solidFill>
                <a:latin typeface="微软雅黑"/>
              </a:rPr>
              <a:t>达特茅斯会议标志着人工智能这一学科的诞生</a:t>
            </a:r>
          </a:p>
        </p:txBody>
      </p:sp>
      <p:sp>
        <p:nvSpPr>
          <p:cNvPr id="33" name="TextBox 32"/>
          <p:cNvSpPr txBox="1"/>
          <p:nvPr/>
        </p:nvSpPr>
        <p:spPr>
          <a:xfrm>
            <a:off x="714893" y="1354113"/>
            <a:ext cx="7585410" cy="359586"/>
          </a:xfrm>
          <a:prstGeom prst="rect">
            <a:avLst/>
          </a:prstGeom>
          <a:noFill/>
        </p:spPr>
        <p:txBody>
          <a:bodyPr vert="horz" wrap="none" lIns="0" tIns="0" rIns="0" bIns="0" rtlCol="0">
            <a:spAutoFit/>
          </a:bodyPr>
          <a:lstStyle/>
          <a:p>
            <a:pPr>
              <a:lnSpc>
                <a:spcPts val="2687"/>
              </a:lnSpc>
              <a:tabLst>
                <a:tab pos="241300" algn="l"/>
              </a:tabLst>
              <a:defRPr/>
            </a:pPr>
            <a:r>
              <a:rPr lang="zh-CN" altLang="en-US" sz="2796" dirty="0">
                <a:solidFill>
                  <a:srgbClr val="000000"/>
                </a:solidFill>
                <a:latin typeface="微软雅黑"/>
              </a:rPr>
              <a:t>机器学习源自“人工智能”</a:t>
            </a:r>
            <a:r>
              <a:rPr lang="en-US" altLang="zh-CN" b="1" dirty="0">
                <a:solidFill>
                  <a:srgbClr val="0000FF"/>
                </a:solidFill>
                <a:latin typeface="Times New Roman"/>
              </a:rPr>
              <a:t>Artificial Intelligence (AI), </a:t>
            </a:r>
            <a:r>
              <a:rPr lang="en-US" altLang="zh-CN" dirty="0">
                <a:solidFill>
                  <a:srgbClr val="0000FF"/>
                </a:solidFill>
                <a:latin typeface="Times New Roman"/>
              </a:rPr>
              <a:t>1956 -</a:t>
            </a:r>
            <a:endParaRPr lang="zh-CN" altLang="en-US" dirty="0">
              <a:solidFill>
                <a:srgbClr val="0000FF"/>
              </a:solidFill>
              <a:latin typeface="Times New Roman"/>
            </a:endParaRPr>
          </a:p>
        </p:txBody>
      </p:sp>
      <p:sp>
        <p:nvSpPr>
          <p:cNvPr id="34" name="矩形 33">
            <a:extLst>
              <a:ext uri="{FF2B5EF4-FFF2-40B4-BE49-F238E27FC236}">
                <a16:creationId xmlns:a16="http://schemas.microsoft.com/office/drawing/2014/main" id="{5D1AE9CF-533F-4BAF-AA8F-3BEBCFAA0ADC}"/>
              </a:ext>
            </a:extLst>
          </p:cNvPr>
          <p:cNvSpPr/>
          <p:nvPr/>
        </p:nvSpPr>
        <p:spPr>
          <a:xfrm>
            <a:off x="916871" y="4213300"/>
            <a:ext cx="10331395" cy="1992469"/>
          </a:xfrm>
          <a:prstGeom prst="rect">
            <a:avLst/>
          </a:prstGeom>
          <a:ln>
            <a:solidFill>
              <a:srgbClr val="000000"/>
            </a:solidFill>
          </a:ln>
        </p:spPr>
        <p:txBody>
          <a:bodyPr wrap="square">
            <a:spAutoFit/>
          </a:bodyPr>
          <a:lstStyle/>
          <a:p>
            <a:pPr>
              <a:lnSpc>
                <a:spcPct val="120000"/>
              </a:lnSpc>
              <a:tabLst>
                <a:tab pos="63500" algn="l"/>
              </a:tabLst>
              <a:defRPr/>
            </a:pPr>
            <a:r>
              <a:rPr lang="en-US" altLang="zh-CN" sz="2000" dirty="0">
                <a:solidFill>
                  <a:srgbClr val="000000"/>
                </a:solidFill>
                <a:latin typeface="Times New Roman"/>
              </a:rPr>
              <a:t>John McCarthy (1927 - 2011):</a:t>
            </a:r>
          </a:p>
          <a:p>
            <a:pPr>
              <a:lnSpc>
                <a:spcPct val="120000"/>
              </a:lnSpc>
              <a:spcBef>
                <a:spcPts val="600"/>
              </a:spcBef>
              <a:tabLst>
                <a:tab pos="63500" algn="l"/>
              </a:tabLst>
              <a:defRPr/>
            </a:pPr>
            <a:r>
              <a:rPr lang="en-US" altLang="zh-CN" sz="2000" dirty="0">
                <a:solidFill>
                  <a:srgbClr val="000000"/>
                </a:solidFill>
                <a:latin typeface="Times New Roman"/>
              </a:rPr>
              <a:t>1971</a:t>
            </a:r>
            <a:r>
              <a:rPr lang="zh-CN" altLang="en-US" sz="2000" dirty="0">
                <a:solidFill>
                  <a:srgbClr val="000000"/>
                </a:solidFill>
                <a:latin typeface="微软雅黑"/>
              </a:rPr>
              <a:t>年获图灵奖</a:t>
            </a:r>
            <a:r>
              <a:rPr lang="en-US" altLang="zh-CN" sz="2000" dirty="0">
                <a:solidFill>
                  <a:srgbClr val="000000"/>
                </a:solidFill>
                <a:latin typeface="Times New Roman"/>
              </a:rPr>
              <a:t>, 1985</a:t>
            </a:r>
            <a:r>
              <a:rPr lang="zh-CN" altLang="en-US" sz="2000" dirty="0">
                <a:solidFill>
                  <a:srgbClr val="000000"/>
                </a:solidFill>
                <a:latin typeface="微软雅黑"/>
              </a:rPr>
              <a:t>年获</a:t>
            </a:r>
            <a:r>
              <a:rPr lang="en-US" altLang="zh-CN" sz="2000" dirty="0">
                <a:solidFill>
                  <a:srgbClr val="000000"/>
                </a:solidFill>
                <a:latin typeface="Times New Roman"/>
              </a:rPr>
              <a:t>IJCAI</a:t>
            </a:r>
            <a:r>
              <a:rPr lang="zh-CN" altLang="en-US" sz="2000" dirty="0">
                <a:solidFill>
                  <a:srgbClr val="000000"/>
                </a:solidFill>
                <a:latin typeface="微软雅黑"/>
              </a:rPr>
              <a:t>终身成就奖。人工智能之父。他提出了“人工智能”的概念，设计出函数型程序设计语言</a:t>
            </a:r>
            <a:r>
              <a:rPr lang="en-US" altLang="zh-CN" sz="2000" dirty="0">
                <a:solidFill>
                  <a:srgbClr val="000000"/>
                </a:solidFill>
                <a:latin typeface="Times New Roman"/>
              </a:rPr>
              <a:t>Lisp</a:t>
            </a:r>
            <a:r>
              <a:rPr lang="zh-CN" altLang="en-US" sz="2000" dirty="0">
                <a:solidFill>
                  <a:srgbClr val="000000"/>
                </a:solidFill>
                <a:latin typeface="微软雅黑"/>
              </a:rPr>
              <a:t>，发展了递归的概念，提出常识推理和情境演算。出生于共产党家庭，从小阅读</a:t>
            </a:r>
            <a:r>
              <a:rPr lang="en-US" altLang="zh-CN" sz="2000" dirty="0">
                <a:solidFill>
                  <a:srgbClr val="000000"/>
                </a:solidFill>
                <a:latin typeface="微软雅黑"/>
              </a:rPr>
              <a:t>《</a:t>
            </a:r>
            <a:r>
              <a:rPr lang="en-US" altLang="zh-CN" sz="2000" dirty="0">
                <a:solidFill>
                  <a:srgbClr val="000000"/>
                </a:solidFill>
                <a:latin typeface="Times New Roman"/>
              </a:rPr>
              <a:t>10</a:t>
            </a:r>
            <a:r>
              <a:rPr lang="zh-CN" altLang="en-US" sz="2000" dirty="0">
                <a:solidFill>
                  <a:srgbClr val="000000"/>
                </a:solidFill>
                <a:latin typeface="微软雅黑"/>
              </a:rPr>
              <a:t>万个为什么</a:t>
            </a:r>
            <a:r>
              <a:rPr lang="en-US" altLang="zh-CN" sz="2000" dirty="0">
                <a:solidFill>
                  <a:srgbClr val="000000"/>
                </a:solidFill>
                <a:latin typeface="微软雅黑"/>
              </a:rPr>
              <a:t>》</a:t>
            </a:r>
            <a:r>
              <a:rPr lang="zh-CN" altLang="en-US" sz="2000" dirty="0">
                <a:solidFill>
                  <a:srgbClr val="000000"/>
                </a:solidFill>
                <a:latin typeface="微软雅黑"/>
              </a:rPr>
              <a:t>，中学时自修</a:t>
            </a:r>
            <a:r>
              <a:rPr lang="en-US" altLang="zh-CN" sz="2000" dirty="0">
                <a:solidFill>
                  <a:srgbClr val="000000"/>
                </a:solidFill>
                <a:latin typeface="Times New Roman"/>
              </a:rPr>
              <a:t>CalTech</a:t>
            </a:r>
            <a:r>
              <a:rPr lang="zh-CN" altLang="en-US" sz="2000" dirty="0">
                <a:solidFill>
                  <a:srgbClr val="000000"/>
                </a:solidFill>
                <a:latin typeface="微软雅黑"/>
              </a:rPr>
              <a:t>的数学课程，</a:t>
            </a:r>
            <a:r>
              <a:rPr lang="en-US" altLang="zh-CN" sz="2000" dirty="0">
                <a:solidFill>
                  <a:srgbClr val="000000"/>
                </a:solidFill>
                <a:latin typeface="Times New Roman"/>
              </a:rPr>
              <a:t>17</a:t>
            </a:r>
            <a:r>
              <a:rPr lang="zh-CN" altLang="en-US" sz="2000" dirty="0">
                <a:solidFill>
                  <a:srgbClr val="000000"/>
                </a:solidFill>
                <a:latin typeface="微软雅黑"/>
              </a:rPr>
              <a:t>岁进入</a:t>
            </a:r>
            <a:r>
              <a:rPr lang="en-US" altLang="zh-CN" sz="2000" dirty="0">
                <a:solidFill>
                  <a:srgbClr val="000000"/>
                </a:solidFill>
                <a:latin typeface="Times New Roman"/>
              </a:rPr>
              <a:t>CalTech</a:t>
            </a:r>
            <a:r>
              <a:rPr lang="zh-CN" altLang="en-US" sz="2000" dirty="0">
                <a:solidFill>
                  <a:srgbClr val="000000"/>
                </a:solidFill>
                <a:latin typeface="微软雅黑"/>
              </a:rPr>
              <a:t>时免修两年数学，</a:t>
            </a:r>
            <a:r>
              <a:rPr lang="en-US" altLang="zh-CN" sz="2000" dirty="0">
                <a:solidFill>
                  <a:srgbClr val="000000"/>
                </a:solidFill>
                <a:latin typeface="Times New Roman"/>
              </a:rPr>
              <a:t>22</a:t>
            </a:r>
            <a:r>
              <a:rPr lang="zh-CN" altLang="en-US" sz="2000" dirty="0">
                <a:solidFill>
                  <a:srgbClr val="000000"/>
                </a:solidFill>
                <a:latin typeface="微软雅黑"/>
              </a:rPr>
              <a:t>岁在</a:t>
            </a:r>
            <a:r>
              <a:rPr lang="en-US" altLang="zh-CN" sz="2000" dirty="0">
                <a:solidFill>
                  <a:srgbClr val="000000"/>
                </a:solidFill>
                <a:latin typeface="Times New Roman"/>
              </a:rPr>
              <a:t>Princeton</a:t>
            </a:r>
            <a:r>
              <a:rPr lang="zh-CN" altLang="en-US" sz="2000" dirty="0">
                <a:solidFill>
                  <a:srgbClr val="000000"/>
                </a:solidFill>
                <a:latin typeface="微软雅黑"/>
              </a:rPr>
              <a:t>获博士学位，</a:t>
            </a:r>
            <a:r>
              <a:rPr lang="en-US" altLang="zh-CN" sz="2000" dirty="0">
                <a:solidFill>
                  <a:srgbClr val="000000"/>
                </a:solidFill>
                <a:latin typeface="Times New Roman"/>
              </a:rPr>
              <a:t>37</a:t>
            </a:r>
            <a:r>
              <a:rPr lang="zh-CN" altLang="en-US" sz="2000" dirty="0">
                <a:solidFill>
                  <a:srgbClr val="000000"/>
                </a:solidFill>
                <a:latin typeface="微软雅黑"/>
              </a:rPr>
              <a:t>岁担任</a:t>
            </a:r>
            <a:r>
              <a:rPr lang="en-US" altLang="zh-CN" sz="2000" dirty="0">
                <a:solidFill>
                  <a:srgbClr val="000000"/>
                </a:solidFill>
                <a:latin typeface="Times New Roman"/>
              </a:rPr>
              <a:t>Stanford</a:t>
            </a:r>
            <a:r>
              <a:rPr lang="zh-CN" altLang="en-US" sz="2000" dirty="0">
                <a:solidFill>
                  <a:srgbClr val="000000"/>
                </a:solidFill>
                <a:latin typeface="微软雅黑"/>
              </a:rPr>
              <a:t>大学</a:t>
            </a:r>
            <a:r>
              <a:rPr lang="en-US" altLang="zh-CN" sz="2000" dirty="0">
                <a:solidFill>
                  <a:srgbClr val="000000"/>
                </a:solidFill>
                <a:latin typeface="Times New Roman"/>
              </a:rPr>
              <a:t>AI</a:t>
            </a:r>
            <a:r>
              <a:rPr lang="zh-CN" altLang="en-US" sz="2000" dirty="0">
                <a:solidFill>
                  <a:srgbClr val="000000"/>
                </a:solidFill>
                <a:latin typeface="微软雅黑"/>
              </a:rPr>
              <a:t>实验室主任。</a:t>
            </a:r>
          </a:p>
        </p:txBody>
      </p:sp>
      <p:sp>
        <p:nvSpPr>
          <p:cNvPr id="11" name="标题 1">
            <a:extLst>
              <a:ext uri="{FF2B5EF4-FFF2-40B4-BE49-F238E27FC236}">
                <a16:creationId xmlns:a16="http://schemas.microsoft.com/office/drawing/2014/main" id="{017904D3-4B10-41A3-BBA8-35615D185131}"/>
              </a:ext>
            </a:extLst>
          </p:cNvPr>
          <p:cNvSpPr txBox="1"/>
          <p:nvPr/>
        </p:nvSpPr>
        <p:spPr>
          <a:xfrm>
            <a:off x="606525" y="282632"/>
            <a:ext cx="5052171" cy="673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t>机器学习的发展历程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AC6D.tmp"/>
          <p:cNvPicPr>
            <a:picLocks/>
          </p:cNvPicPr>
          <p:nvPr/>
        </p:nvPicPr>
        <p:blipFill>
          <a:blip r:embed="rId2" cstate="print"/>
          <a:stretch>
            <a:fillRect/>
          </a:stretch>
        </p:blipFill>
        <p:spPr>
          <a:xfrm>
            <a:off x="9021444" y="183565"/>
            <a:ext cx="1752600" cy="2476500"/>
          </a:xfrm>
          <a:prstGeom prst="rect">
            <a:avLst/>
          </a:prstGeom>
        </p:spPr>
      </p:pic>
      <p:pic>
        <p:nvPicPr>
          <p:cNvPr id="3" name="图片 2" descr="ws_AC6E.tmp"/>
          <p:cNvPicPr>
            <a:picLocks/>
          </p:cNvPicPr>
          <p:nvPr/>
        </p:nvPicPr>
        <p:blipFill>
          <a:blip r:embed="rId3" cstate="print"/>
          <a:stretch>
            <a:fillRect/>
          </a:stretch>
        </p:blipFill>
        <p:spPr>
          <a:xfrm>
            <a:off x="9021444" y="3522468"/>
            <a:ext cx="1676400" cy="1854200"/>
          </a:xfrm>
          <a:prstGeom prst="rect">
            <a:avLst/>
          </a:prstGeom>
        </p:spPr>
      </p:pic>
      <p:sp>
        <p:nvSpPr>
          <p:cNvPr id="26" name="TextBox 25"/>
          <p:cNvSpPr txBox="1"/>
          <p:nvPr/>
        </p:nvSpPr>
        <p:spPr>
          <a:xfrm>
            <a:off x="9330620" y="2741256"/>
            <a:ext cx="1147750" cy="199478"/>
          </a:xfrm>
          <a:prstGeom prst="rect">
            <a:avLst/>
          </a:prstGeom>
          <a:noFill/>
        </p:spPr>
        <p:txBody>
          <a:bodyPr vert="horz" wrap="none" lIns="0" tIns="0" rIns="0" bIns="0" rtlCol="0">
            <a:spAutoFit/>
          </a:bodyPr>
          <a:lstStyle/>
          <a:p>
            <a:pPr>
              <a:lnSpc>
                <a:spcPts val="1536"/>
              </a:lnSpc>
            </a:pPr>
            <a:r>
              <a:rPr lang="zh-CN" altLang="en-US" sz="1598" dirty="0">
                <a:solidFill>
                  <a:srgbClr val="000000"/>
                </a:solidFill>
                <a:latin typeface="微软雅黑"/>
              </a:rPr>
              <a:t>赫伯特  西蒙</a:t>
            </a:r>
          </a:p>
        </p:txBody>
      </p:sp>
      <p:sp>
        <p:nvSpPr>
          <p:cNvPr id="27" name="TextBox 26"/>
          <p:cNvSpPr txBox="1"/>
          <p:nvPr/>
        </p:nvSpPr>
        <p:spPr>
          <a:xfrm>
            <a:off x="9253676" y="2984080"/>
            <a:ext cx="1301638" cy="436017"/>
          </a:xfrm>
          <a:prstGeom prst="rect">
            <a:avLst/>
          </a:prstGeom>
          <a:noFill/>
        </p:spPr>
        <p:txBody>
          <a:bodyPr vert="horz" wrap="none" lIns="0" tIns="0" rIns="0" bIns="0" rtlCol="0">
            <a:spAutoFit/>
          </a:bodyPr>
          <a:lstStyle/>
          <a:p>
            <a:pPr>
              <a:lnSpc>
                <a:spcPts val="1534"/>
              </a:lnSpc>
              <a:tabLst>
                <a:tab pos="50800" algn="l"/>
              </a:tabLst>
              <a:defRPr/>
            </a:pPr>
            <a:r>
              <a:rPr lang="zh-CN" altLang="en-US" dirty="0"/>
              <a:t>	</a:t>
            </a:r>
            <a:r>
              <a:rPr lang="en-US" altLang="zh-CN" sz="1596" dirty="0">
                <a:solidFill>
                  <a:srgbClr val="000000"/>
                </a:solidFill>
                <a:latin typeface="微软雅黑"/>
              </a:rPr>
              <a:t>(1916-2001)</a:t>
            </a:r>
          </a:p>
          <a:p>
            <a:pPr>
              <a:lnSpc>
                <a:spcPts val="1920"/>
              </a:lnSpc>
              <a:tabLst>
                <a:tab pos="50800" algn="l"/>
              </a:tabLst>
              <a:defRPr/>
            </a:pPr>
            <a:r>
              <a:rPr lang="en-US" altLang="zh-CN" sz="1596" dirty="0">
                <a:solidFill>
                  <a:srgbClr val="000000"/>
                </a:solidFill>
                <a:latin typeface="微软雅黑"/>
              </a:rPr>
              <a:t>1975</a:t>
            </a:r>
            <a:r>
              <a:rPr lang="zh-CN" altLang="en-US" sz="1596" dirty="0">
                <a:solidFill>
                  <a:srgbClr val="000000"/>
                </a:solidFill>
                <a:latin typeface="微软雅黑"/>
              </a:rPr>
              <a:t>年图灵奖</a:t>
            </a:r>
          </a:p>
        </p:txBody>
      </p:sp>
      <p:sp>
        <p:nvSpPr>
          <p:cNvPr id="28" name="TextBox 27"/>
          <p:cNvSpPr txBox="1"/>
          <p:nvPr/>
        </p:nvSpPr>
        <p:spPr>
          <a:xfrm>
            <a:off x="528208" y="1207274"/>
            <a:ext cx="8372485" cy="537135"/>
          </a:xfrm>
          <a:prstGeom prst="rect">
            <a:avLst/>
          </a:prstGeom>
          <a:noFill/>
        </p:spPr>
        <p:txBody>
          <a:bodyPr vert="horz" wrap="none" lIns="0" tIns="0" rIns="0" bIns="0" rtlCol="0">
            <a:spAutoFit/>
          </a:bodyPr>
          <a:lstStyle/>
          <a:p>
            <a:pPr>
              <a:lnSpc>
                <a:spcPts val="1000"/>
              </a:lnSpc>
              <a:tabLst>
                <a:tab pos="368300" algn="l"/>
              </a:tabLst>
              <a:defRPr/>
            </a:pPr>
            <a:endParaRPr lang="zh-CN" altLang="en-US" sz="3204" dirty="0">
              <a:solidFill>
                <a:srgbClr val="000000"/>
              </a:solidFill>
              <a:latin typeface="微软雅黑"/>
            </a:endParaRPr>
          </a:p>
          <a:p>
            <a:pPr marL="457200" lvl="0" indent="-457200">
              <a:lnSpc>
                <a:spcPts val="3079"/>
              </a:lnSpc>
              <a:buFont typeface="Wingdings" panose="05000000000000000000" pitchFamily="2" charset="2"/>
              <a:buChar char="p"/>
              <a:tabLst>
                <a:tab pos="368300" algn="l"/>
              </a:tabLst>
              <a:defRPr/>
            </a:pPr>
            <a:r>
              <a:rPr lang="zh-CN" altLang="en-US" sz="3204" dirty="0">
                <a:solidFill>
                  <a:srgbClr val="000000"/>
                </a:solidFill>
                <a:latin typeface="微软雅黑"/>
              </a:rPr>
              <a:t>第一阶段：推理期 </a:t>
            </a:r>
            <a:r>
              <a:rPr lang="en-US" altLang="zh-CN" sz="2400" b="1" dirty="0">
                <a:solidFill>
                  <a:srgbClr val="000000"/>
                </a:solidFill>
                <a:latin typeface="Times New Roman"/>
              </a:rPr>
              <a:t>Logic Reasoning</a:t>
            </a:r>
            <a:r>
              <a:rPr lang="zh-CN" altLang="en-US" sz="2400" b="1" dirty="0">
                <a:solidFill>
                  <a:srgbClr val="000000"/>
                </a:solidFill>
                <a:latin typeface="Times New Roman"/>
              </a:rPr>
              <a:t>（</a:t>
            </a:r>
            <a:r>
              <a:rPr lang="en-US" altLang="zh-CN" sz="2400" b="1" dirty="0">
                <a:solidFill>
                  <a:srgbClr val="000000"/>
                </a:solidFill>
                <a:latin typeface="Times New Roman"/>
              </a:rPr>
              <a:t> 1956-1960s: </a:t>
            </a:r>
            <a:r>
              <a:rPr lang="zh-CN" altLang="en-US" sz="2400" b="1" dirty="0">
                <a:solidFill>
                  <a:srgbClr val="000000"/>
                </a:solidFill>
                <a:latin typeface="Times New Roman"/>
              </a:rPr>
              <a:t>）</a:t>
            </a:r>
          </a:p>
        </p:txBody>
      </p:sp>
      <p:sp>
        <p:nvSpPr>
          <p:cNvPr id="29" name="TextBox 28"/>
          <p:cNvSpPr txBox="1"/>
          <p:nvPr/>
        </p:nvSpPr>
        <p:spPr>
          <a:xfrm>
            <a:off x="1713630" y="2131651"/>
            <a:ext cx="1343316"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dirty="0">
                <a:solidFill>
                  <a:srgbClr val="000000"/>
                </a:solidFill>
                <a:latin typeface="微软雅黑"/>
              </a:rPr>
              <a:t>出发点</a:t>
            </a:r>
            <a:r>
              <a:rPr lang="en-US" altLang="zh-CN" sz="2400" dirty="0">
                <a:solidFill>
                  <a:srgbClr val="000000"/>
                </a:solidFill>
                <a:latin typeface="微软雅黑"/>
              </a:rPr>
              <a:t>:</a:t>
            </a:r>
            <a:endParaRPr lang="zh-CN" altLang="en-US" sz="2400" dirty="0">
              <a:solidFill>
                <a:srgbClr val="000000"/>
              </a:solidFill>
              <a:latin typeface="微软雅黑"/>
            </a:endParaRPr>
          </a:p>
        </p:txBody>
      </p:sp>
      <p:sp>
        <p:nvSpPr>
          <p:cNvPr id="30" name="TextBox 29"/>
          <p:cNvSpPr txBox="1"/>
          <p:nvPr/>
        </p:nvSpPr>
        <p:spPr>
          <a:xfrm>
            <a:off x="3329457" y="2182559"/>
            <a:ext cx="2769989" cy="304122"/>
          </a:xfrm>
          <a:prstGeom prst="rect">
            <a:avLst/>
          </a:prstGeom>
          <a:noFill/>
        </p:spPr>
        <p:txBody>
          <a:bodyPr vert="horz" wrap="none" lIns="0" tIns="0" rIns="0" bIns="0" rtlCol="0">
            <a:spAutoFit/>
          </a:bodyPr>
          <a:lstStyle/>
          <a:p>
            <a:pPr>
              <a:lnSpc>
                <a:spcPts val="2306"/>
              </a:lnSpc>
            </a:pPr>
            <a:r>
              <a:rPr lang="zh-CN" altLang="en-US" sz="2400" dirty="0">
                <a:solidFill>
                  <a:srgbClr val="000000"/>
                </a:solidFill>
                <a:latin typeface="微软雅黑"/>
              </a:rPr>
              <a:t>“数学家真聪明！”</a:t>
            </a:r>
          </a:p>
        </p:txBody>
      </p:sp>
      <p:sp>
        <p:nvSpPr>
          <p:cNvPr id="31" name="TextBox 30"/>
          <p:cNvSpPr txBox="1"/>
          <p:nvPr/>
        </p:nvSpPr>
        <p:spPr>
          <a:xfrm>
            <a:off x="1713630" y="2797715"/>
            <a:ext cx="6112251" cy="1053302"/>
          </a:xfrm>
          <a:prstGeom prst="rect">
            <a:avLst/>
          </a:prstGeom>
          <a:noFill/>
        </p:spPr>
        <p:txBody>
          <a:bodyPr vert="horz" wrap="none" lIns="0" tIns="0" rIns="0" bIns="0" rtlCol="0">
            <a:spAutoFit/>
          </a:bodyPr>
          <a:lstStyle/>
          <a:p>
            <a:pPr marL="342900" indent="-342900">
              <a:lnSpc>
                <a:spcPct val="150000"/>
              </a:lnSpc>
              <a:buFont typeface="Wingdings" panose="05000000000000000000" pitchFamily="2" charset="2"/>
              <a:buChar char="n"/>
              <a:tabLst>
                <a:tab pos="457200" algn="l"/>
              </a:tabLst>
              <a:defRPr/>
            </a:pPr>
            <a:r>
              <a:rPr lang="zh-CN" altLang="en-US" sz="2402" dirty="0">
                <a:solidFill>
                  <a:srgbClr val="000000"/>
                </a:solidFill>
                <a:latin typeface="微软雅黑"/>
              </a:rPr>
              <a:t>主要成就</a:t>
            </a:r>
            <a:r>
              <a:rPr lang="en-US" altLang="zh-CN" sz="2402" dirty="0">
                <a:solidFill>
                  <a:srgbClr val="000000"/>
                </a:solidFill>
                <a:latin typeface="微软雅黑"/>
              </a:rPr>
              <a:t>: </a:t>
            </a:r>
            <a:r>
              <a:rPr lang="zh-CN" altLang="en-US" sz="2402" dirty="0">
                <a:solidFill>
                  <a:srgbClr val="000000"/>
                </a:solidFill>
                <a:latin typeface="微软雅黑"/>
              </a:rPr>
              <a:t>自动定理证明系统 </a:t>
            </a:r>
            <a:r>
              <a:rPr lang="en-US" altLang="zh-CN" sz="2402" dirty="0">
                <a:solidFill>
                  <a:srgbClr val="000000"/>
                </a:solidFill>
                <a:latin typeface="微软雅黑"/>
              </a:rPr>
              <a:t>(</a:t>
            </a:r>
            <a:r>
              <a:rPr lang="zh-CN" altLang="en-US" sz="2402" dirty="0">
                <a:solidFill>
                  <a:srgbClr val="000000"/>
                </a:solidFill>
                <a:latin typeface="微软雅黑"/>
              </a:rPr>
              <a:t>例如，</a:t>
            </a:r>
          </a:p>
          <a:p>
            <a:pPr>
              <a:lnSpc>
                <a:spcPct val="150000"/>
              </a:lnSpc>
              <a:tabLst>
                <a:tab pos="457200" algn="l"/>
              </a:tabLst>
              <a:defRPr/>
            </a:pPr>
            <a:r>
              <a:rPr lang="zh-CN" altLang="en-US" sz="2402" dirty="0">
                <a:solidFill>
                  <a:srgbClr val="000000"/>
                </a:solidFill>
                <a:latin typeface="微软雅黑"/>
              </a:rPr>
              <a:t>	 </a:t>
            </a:r>
            <a:r>
              <a:rPr lang="zh-CN" altLang="en-US" sz="2400" dirty="0">
                <a:solidFill>
                  <a:srgbClr val="000000"/>
                </a:solidFill>
                <a:latin typeface="微软雅黑"/>
              </a:rPr>
              <a:t>西蒙与纽厄尔的“</a:t>
            </a:r>
            <a:r>
              <a:rPr lang="en-US" altLang="zh-CN" sz="2400" dirty="0">
                <a:solidFill>
                  <a:srgbClr val="000000"/>
                </a:solidFill>
                <a:latin typeface="微软雅黑"/>
              </a:rPr>
              <a:t>Logic Theorist”</a:t>
            </a:r>
            <a:r>
              <a:rPr lang="zh-CN" altLang="en-US" sz="2400" dirty="0">
                <a:solidFill>
                  <a:srgbClr val="000000"/>
                </a:solidFill>
                <a:latin typeface="微软雅黑"/>
              </a:rPr>
              <a:t>系统</a:t>
            </a:r>
            <a:r>
              <a:rPr lang="en-US" altLang="zh-CN" sz="2400" dirty="0">
                <a:solidFill>
                  <a:srgbClr val="000000"/>
                </a:solidFill>
                <a:latin typeface="微软雅黑"/>
              </a:rPr>
              <a:t>)</a:t>
            </a:r>
            <a:endParaRPr lang="zh-CN" altLang="en-US" sz="2400" dirty="0">
              <a:solidFill>
                <a:srgbClr val="000000"/>
              </a:solidFill>
              <a:latin typeface="微软雅黑"/>
            </a:endParaRPr>
          </a:p>
        </p:txBody>
      </p:sp>
      <p:sp>
        <p:nvSpPr>
          <p:cNvPr id="32" name="TextBox 31"/>
          <p:cNvSpPr txBox="1"/>
          <p:nvPr/>
        </p:nvSpPr>
        <p:spPr>
          <a:xfrm>
            <a:off x="2118971" y="3689536"/>
            <a:ext cx="6211114" cy="2470676"/>
          </a:xfrm>
          <a:prstGeom prst="rect">
            <a:avLst/>
          </a:prstGeom>
          <a:noFill/>
        </p:spPr>
        <p:txBody>
          <a:bodyPr vert="horz" wrap="square" lIns="0" tIns="0" rIns="0" bIns="0" rtlCol="0">
            <a:spAutoFit/>
          </a:bodyPr>
          <a:lstStyle/>
          <a:p>
            <a:pPr>
              <a:lnSpc>
                <a:spcPts val="2306"/>
              </a:lnSpc>
              <a:tabLst>
                <a:tab pos="419100" algn="l"/>
                <a:tab pos="6870700" algn="l"/>
                <a:tab pos="6921500" algn="l"/>
              </a:tabLst>
              <a:defRPr/>
            </a:pPr>
            <a:r>
              <a:rPr lang="zh-CN" altLang="en-US" dirty="0"/>
              <a:t>	</a:t>
            </a:r>
            <a:endParaRPr lang="en-US" altLang="zh-CN" sz="2400" dirty="0">
              <a:solidFill>
                <a:srgbClr val="000000"/>
              </a:solidFill>
              <a:latin typeface="微软雅黑"/>
            </a:endParaRPr>
          </a:p>
          <a:p>
            <a:pPr>
              <a:lnSpc>
                <a:spcPts val="1000"/>
              </a:lnSpc>
              <a:tabLst>
                <a:tab pos="419100" algn="l"/>
                <a:tab pos="6870700" algn="l"/>
                <a:tab pos="6921500" algn="l"/>
              </a:tabLst>
              <a:defRPr/>
            </a:pPr>
            <a:endParaRPr lang="en-US" altLang="zh-CN" sz="2400" dirty="0">
              <a:solidFill>
                <a:srgbClr val="000000"/>
              </a:solidFill>
              <a:latin typeface="微软雅黑"/>
            </a:endParaRPr>
          </a:p>
          <a:p>
            <a:pPr>
              <a:lnSpc>
                <a:spcPts val="1000"/>
              </a:lnSpc>
              <a:tabLst>
                <a:tab pos="419100" algn="l"/>
                <a:tab pos="6870700" algn="l"/>
                <a:tab pos="6921500" algn="l"/>
              </a:tabLst>
              <a:defRPr/>
            </a:pPr>
            <a:endParaRPr lang="en-US" altLang="zh-CN" sz="2400" dirty="0">
              <a:solidFill>
                <a:srgbClr val="000000"/>
              </a:solidFill>
              <a:latin typeface="微软雅黑"/>
            </a:endParaRPr>
          </a:p>
          <a:p>
            <a:pPr>
              <a:lnSpc>
                <a:spcPts val="1000"/>
              </a:lnSpc>
              <a:tabLst>
                <a:tab pos="419100" algn="l"/>
                <a:tab pos="6870700" algn="l"/>
                <a:tab pos="6921500" algn="l"/>
              </a:tabLst>
              <a:defRPr/>
            </a:pPr>
            <a:endParaRPr lang="en-US" altLang="zh-CN" sz="2400" dirty="0">
              <a:solidFill>
                <a:srgbClr val="000000"/>
              </a:solidFill>
              <a:latin typeface="微软雅黑"/>
            </a:endParaRPr>
          </a:p>
          <a:p>
            <a:pPr>
              <a:lnSpc>
                <a:spcPts val="1000"/>
              </a:lnSpc>
              <a:tabLst>
                <a:tab pos="419100" algn="l"/>
                <a:tab pos="6870700" algn="l"/>
                <a:tab pos="6921500" algn="l"/>
              </a:tabLst>
              <a:defRPr/>
            </a:pPr>
            <a:endParaRPr lang="en-US" altLang="zh-CN" sz="2400" dirty="0">
              <a:solidFill>
                <a:srgbClr val="000000"/>
              </a:solidFill>
              <a:latin typeface="微软雅黑"/>
            </a:endParaRPr>
          </a:p>
          <a:p>
            <a:pPr>
              <a:lnSpc>
                <a:spcPts val="3508"/>
              </a:lnSpc>
              <a:tabLst>
                <a:tab pos="419100" algn="l"/>
                <a:tab pos="6870700" algn="l"/>
                <a:tab pos="6921500" algn="l"/>
              </a:tabLst>
              <a:defRPr/>
            </a:pPr>
            <a:r>
              <a:rPr lang="zh-CN" altLang="en-US" sz="2796" dirty="0">
                <a:solidFill>
                  <a:srgbClr val="3333FF"/>
                </a:solidFill>
                <a:latin typeface="微软雅黑"/>
              </a:rPr>
              <a:t>渐渐地，研究者们意识到，仅有逻辑</a:t>
            </a:r>
          </a:p>
          <a:p>
            <a:pPr>
              <a:lnSpc>
                <a:spcPts val="3360"/>
              </a:lnSpc>
              <a:tabLst>
                <a:tab pos="419100" algn="l"/>
                <a:tab pos="6870700" algn="l"/>
                <a:tab pos="6921500" algn="l"/>
              </a:tabLst>
              <a:defRPr/>
            </a:pPr>
            <a:r>
              <a:rPr lang="zh-CN" altLang="en-US" sz="2798" dirty="0">
                <a:solidFill>
                  <a:srgbClr val="3333FF"/>
                </a:solidFill>
                <a:latin typeface="微软雅黑"/>
              </a:rPr>
              <a:t>推理能力是不够的 </a:t>
            </a:r>
            <a:r>
              <a:rPr lang="en-US" altLang="zh-CN" sz="2798" dirty="0">
                <a:solidFill>
                  <a:srgbClr val="3333FF"/>
                </a:solidFill>
                <a:latin typeface="微软雅黑"/>
              </a:rPr>
              <a:t>…</a:t>
            </a:r>
          </a:p>
          <a:p>
            <a:pPr>
              <a:lnSpc>
                <a:spcPts val="1000"/>
              </a:lnSpc>
              <a:tabLst>
                <a:tab pos="419100" algn="l"/>
                <a:tab pos="6870700" algn="l"/>
                <a:tab pos="6921500" algn="l"/>
              </a:tabLst>
              <a:defRPr/>
            </a:pPr>
            <a:endParaRPr lang="en-US" altLang="zh-CN" sz="2798" dirty="0">
              <a:solidFill>
                <a:srgbClr val="3333FF"/>
              </a:solidFill>
              <a:latin typeface="微软雅黑"/>
            </a:endParaRPr>
          </a:p>
          <a:p>
            <a:pPr>
              <a:lnSpc>
                <a:spcPts val="1607"/>
              </a:lnSpc>
              <a:tabLst>
                <a:tab pos="419100" algn="l"/>
                <a:tab pos="6870700" algn="l"/>
                <a:tab pos="6921500" algn="l"/>
              </a:tabLst>
              <a:defRPr/>
            </a:pPr>
            <a:r>
              <a:rPr lang="en-US" altLang="zh-CN" sz="2798" dirty="0">
                <a:solidFill>
                  <a:srgbClr val="3333FF"/>
                </a:solidFill>
                <a:latin typeface="微软雅黑"/>
              </a:rPr>
              <a:t>			</a:t>
            </a:r>
            <a:endParaRPr lang="zh-CN" altLang="en-US" sz="1596" dirty="0">
              <a:solidFill>
                <a:srgbClr val="000000"/>
              </a:solidFill>
              <a:latin typeface="微软雅黑"/>
            </a:endParaRPr>
          </a:p>
        </p:txBody>
      </p:sp>
      <p:sp>
        <p:nvSpPr>
          <p:cNvPr id="11" name="标题 1">
            <a:extLst>
              <a:ext uri="{FF2B5EF4-FFF2-40B4-BE49-F238E27FC236}">
                <a16:creationId xmlns:a16="http://schemas.microsoft.com/office/drawing/2014/main" id="{569F57E9-A110-452F-8909-EBAFCDD83579}"/>
              </a:ext>
            </a:extLst>
          </p:cNvPr>
          <p:cNvSpPr txBox="1"/>
          <p:nvPr/>
        </p:nvSpPr>
        <p:spPr>
          <a:xfrm>
            <a:off x="356181" y="160934"/>
            <a:ext cx="6235538" cy="8506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t>机器学习的发展历程</a:t>
            </a:r>
          </a:p>
        </p:txBody>
      </p:sp>
      <p:sp>
        <p:nvSpPr>
          <p:cNvPr id="4" name="矩形 3">
            <a:extLst>
              <a:ext uri="{FF2B5EF4-FFF2-40B4-BE49-F238E27FC236}">
                <a16:creationId xmlns:a16="http://schemas.microsoft.com/office/drawing/2014/main" id="{AA2DAF5E-4FCF-4D65-83E6-A488796F0D7B}"/>
              </a:ext>
            </a:extLst>
          </p:cNvPr>
          <p:cNvSpPr/>
          <p:nvPr/>
        </p:nvSpPr>
        <p:spPr>
          <a:xfrm>
            <a:off x="9253676" y="5492713"/>
            <a:ext cx="1520368" cy="890372"/>
          </a:xfrm>
          <a:prstGeom prst="rect">
            <a:avLst/>
          </a:prstGeom>
        </p:spPr>
        <p:txBody>
          <a:bodyPr wrap="square">
            <a:spAutoFit/>
          </a:bodyPr>
          <a:lstStyle/>
          <a:p>
            <a:pPr lvl="0">
              <a:lnSpc>
                <a:spcPct val="110000"/>
              </a:lnSpc>
              <a:tabLst>
                <a:tab pos="419100" algn="l"/>
                <a:tab pos="6870700" algn="l"/>
                <a:tab pos="6921500" algn="l"/>
              </a:tabLst>
              <a:defRPr/>
            </a:pPr>
            <a:r>
              <a:rPr lang="zh-CN" altLang="en-US" sz="1596" dirty="0">
                <a:solidFill>
                  <a:srgbClr val="000000"/>
                </a:solidFill>
                <a:latin typeface="微软雅黑"/>
              </a:rPr>
              <a:t>阿伦  纽厄尔</a:t>
            </a:r>
            <a:endParaRPr lang="en-US" altLang="zh-CN" sz="1596" dirty="0">
              <a:solidFill>
                <a:srgbClr val="000000"/>
              </a:solidFill>
              <a:latin typeface="微软雅黑"/>
            </a:endParaRPr>
          </a:p>
          <a:p>
            <a:pPr lvl="0">
              <a:lnSpc>
                <a:spcPct val="110000"/>
              </a:lnSpc>
              <a:tabLst>
                <a:tab pos="419100" algn="l"/>
                <a:tab pos="6870700" algn="l"/>
                <a:tab pos="6921500" algn="l"/>
              </a:tabLst>
              <a:defRPr/>
            </a:pPr>
            <a:r>
              <a:rPr lang="en-US" altLang="zh-CN" sz="1596" dirty="0">
                <a:solidFill>
                  <a:srgbClr val="000000"/>
                </a:solidFill>
                <a:latin typeface="微软雅黑"/>
              </a:rPr>
              <a:t>(1927-1992)</a:t>
            </a:r>
          </a:p>
          <a:p>
            <a:pPr lvl="0">
              <a:lnSpc>
                <a:spcPct val="110000"/>
              </a:lnSpc>
              <a:tabLst>
                <a:tab pos="419100" algn="l"/>
                <a:tab pos="6870700" algn="l"/>
                <a:tab pos="6921500" algn="l"/>
              </a:tabLst>
              <a:defRPr/>
            </a:pPr>
            <a:r>
              <a:rPr lang="en-US" altLang="zh-CN" sz="1596" dirty="0">
                <a:solidFill>
                  <a:srgbClr val="000000"/>
                </a:solidFill>
                <a:latin typeface="微软雅黑"/>
              </a:rPr>
              <a:t>1975</a:t>
            </a:r>
            <a:r>
              <a:rPr lang="zh-CN" altLang="en-US" sz="1596" dirty="0">
                <a:solidFill>
                  <a:srgbClr val="000000"/>
                </a:solidFill>
                <a:latin typeface="微软雅黑"/>
              </a:rPr>
              <a:t>年图灵奖</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B130.tmp"/>
          <p:cNvPicPr>
            <a:picLocks/>
          </p:cNvPicPr>
          <p:nvPr/>
        </p:nvPicPr>
        <p:blipFill>
          <a:blip r:embed="rId2" cstate="print"/>
          <a:stretch>
            <a:fillRect/>
          </a:stretch>
        </p:blipFill>
        <p:spPr>
          <a:xfrm>
            <a:off x="9205241" y="1063453"/>
            <a:ext cx="1790700" cy="2006600"/>
          </a:xfrm>
          <a:prstGeom prst="rect">
            <a:avLst/>
          </a:prstGeom>
        </p:spPr>
      </p:pic>
      <p:sp>
        <p:nvSpPr>
          <p:cNvPr id="25" name="TextBox 24"/>
          <p:cNvSpPr txBox="1"/>
          <p:nvPr/>
        </p:nvSpPr>
        <p:spPr>
          <a:xfrm>
            <a:off x="2118970" y="2239315"/>
            <a:ext cx="1651093"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dirty="0">
                <a:solidFill>
                  <a:srgbClr val="000000"/>
                </a:solidFill>
                <a:latin typeface="Wingdings"/>
              </a:rPr>
              <a:t> </a:t>
            </a:r>
            <a:r>
              <a:rPr lang="zh-CN" altLang="en-US" sz="2400" dirty="0">
                <a:solidFill>
                  <a:srgbClr val="000000"/>
                </a:solidFill>
                <a:latin typeface="微软雅黑"/>
              </a:rPr>
              <a:t>出发点</a:t>
            </a:r>
            <a:r>
              <a:rPr lang="en-US" altLang="zh-CN" sz="2400" dirty="0">
                <a:solidFill>
                  <a:srgbClr val="000000"/>
                </a:solidFill>
                <a:latin typeface="微软雅黑"/>
              </a:rPr>
              <a:t>:</a:t>
            </a:r>
            <a:endParaRPr lang="zh-CN" altLang="en-US" sz="2400" dirty="0">
              <a:solidFill>
                <a:srgbClr val="000000"/>
              </a:solidFill>
              <a:latin typeface="微软雅黑"/>
            </a:endParaRPr>
          </a:p>
        </p:txBody>
      </p:sp>
      <p:sp>
        <p:nvSpPr>
          <p:cNvPr id="26" name="TextBox 25"/>
          <p:cNvSpPr txBox="1"/>
          <p:nvPr/>
        </p:nvSpPr>
        <p:spPr>
          <a:xfrm>
            <a:off x="3948049" y="2263394"/>
            <a:ext cx="2769989" cy="304122"/>
          </a:xfrm>
          <a:prstGeom prst="rect">
            <a:avLst/>
          </a:prstGeom>
          <a:noFill/>
        </p:spPr>
        <p:txBody>
          <a:bodyPr vert="horz" wrap="none" lIns="0" tIns="0" rIns="0" bIns="0" rtlCol="0">
            <a:spAutoFit/>
          </a:bodyPr>
          <a:lstStyle/>
          <a:p>
            <a:pPr>
              <a:lnSpc>
                <a:spcPts val="2306"/>
              </a:lnSpc>
            </a:pPr>
            <a:r>
              <a:rPr lang="zh-CN" altLang="en-US" sz="2400" dirty="0">
                <a:solidFill>
                  <a:srgbClr val="000000"/>
                </a:solidFill>
                <a:latin typeface="微软雅黑"/>
              </a:rPr>
              <a:t>“知识就是力量！”</a:t>
            </a:r>
          </a:p>
        </p:txBody>
      </p:sp>
      <p:sp>
        <p:nvSpPr>
          <p:cNvPr id="27" name="TextBox 26"/>
          <p:cNvSpPr txBox="1"/>
          <p:nvPr/>
        </p:nvSpPr>
        <p:spPr>
          <a:xfrm>
            <a:off x="9293970" y="3429000"/>
            <a:ext cx="2069477" cy="436017"/>
          </a:xfrm>
          <a:prstGeom prst="rect">
            <a:avLst/>
          </a:prstGeom>
          <a:noFill/>
        </p:spPr>
        <p:txBody>
          <a:bodyPr vert="horz" wrap="none" lIns="0" tIns="0" rIns="0" bIns="0" rtlCol="0">
            <a:spAutoFit/>
          </a:bodyPr>
          <a:lstStyle/>
          <a:p>
            <a:pPr>
              <a:lnSpc>
                <a:spcPts val="1534"/>
              </a:lnSpc>
              <a:tabLst>
                <a:tab pos="304800" algn="l"/>
              </a:tabLst>
              <a:defRPr/>
            </a:pPr>
            <a:r>
              <a:rPr lang="zh-CN" altLang="en-US" sz="1596" dirty="0">
                <a:solidFill>
                  <a:srgbClr val="000000"/>
                </a:solidFill>
                <a:latin typeface="微软雅黑"/>
              </a:rPr>
              <a:t>爱德华  费根鲍姆</a:t>
            </a:r>
          </a:p>
          <a:p>
            <a:pPr>
              <a:lnSpc>
                <a:spcPts val="1920"/>
              </a:lnSpc>
              <a:tabLst>
                <a:tab pos="304800" algn="l"/>
              </a:tabLst>
              <a:defRPr/>
            </a:pPr>
            <a:r>
              <a:rPr lang="en-US" altLang="zh-CN" sz="1596" dirty="0">
                <a:solidFill>
                  <a:srgbClr val="000000"/>
                </a:solidFill>
                <a:latin typeface="微软雅黑"/>
              </a:rPr>
              <a:t>(1936- 1994</a:t>
            </a:r>
            <a:r>
              <a:rPr lang="zh-CN" altLang="en-US" sz="1596" dirty="0">
                <a:solidFill>
                  <a:srgbClr val="000000"/>
                </a:solidFill>
                <a:latin typeface="微软雅黑"/>
              </a:rPr>
              <a:t>年图灵奖</a:t>
            </a:r>
            <a:r>
              <a:rPr lang="en-US" altLang="zh-CN" sz="1596" dirty="0">
                <a:solidFill>
                  <a:srgbClr val="000000"/>
                </a:solidFill>
                <a:latin typeface="微软雅黑"/>
              </a:rPr>
              <a:t>)</a:t>
            </a:r>
            <a:endParaRPr lang="zh-CN" altLang="en-US" sz="1596" dirty="0">
              <a:solidFill>
                <a:srgbClr val="000000"/>
              </a:solidFill>
              <a:latin typeface="微软雅黑"/>
            </a:endParaRPr>
          </a:p>
        </p:txBody>
      </p:sp>
      <p:sp>
        <p:nvSpPr>
          <p:cNvPr id="28" name="TextBox 27"/>
          <p:cNvSpPr txBox="1"/>
          <p:nvPr/>
        </p:nvSpPr>
        <p:spPr>
          <a:xfrm>
            <a:off x="2118970" y="2853839"/>
            <a:ext cx="7938071" cy="2802306"/>
          </a:xfrm>
          <a:prstGeom prst="rect">
            <a:avLst/>
          </a:prstGeom>
          <a:noFill/>
        </p:spPr>
        <p:txBody>
          <a:bodyPr vert="horz" wrap="none" lIns="0" tIns="0" rIns="0" bIns="0" rtlCol="0">
            <a:spAutoFit/>
          </a:bodyPr>
          <a:lstStyle/>
          <a:p>
            <a:pPr>
              <a:lnSpc>
                <a:spcPts val="1534"/>
              </a:lnSpc>
              <a:tabLst>
                <a:tab pos="38100" algn="l"/>
                <a:tab pos="457200" algn="l"/>
                <a:tab pos="6896100" algn="l"/>
              </a:tabLst>
              <a:defRPr/>
            </a:pPr>
            <a:r>
              <a:rPr lang="zh-CN" altLang="en-US" dirty="0"/>
              <a:t>			</a:t>
            </a:r>
            <a:endParaRPr lang="zh-CN" altLang="en-US" sz="1596" dirty="0">
              <a:solidFill>
                <a:srgbClr val="000000"/>
              </a:solidFill>
              <a:latin typeface="微软雅黑"/>
            </a:endParaRPr>
          </a:p>
          <a:p>
            <a:pPr marL="342900" indent="-342900">
              <a:lnSpc>
                <a:spcPct val="150000"/>
              </a:lnSpc>
              <a:buFont typeface="Wingdings" panose="05000000000000000000" pitchFamily="2" charset="2"/>
              <a:buChar char="n"/>
              <a:tabLst>
                <a:tab pos="38100" algn="l"/>
                <a:tab pos="457200" algn="l"/>
                <a:tab pos="6896100" algn="l"/>
              </a:tabLst>
              <a:defRPr/>
            </a:pPr>
            <a:r>
              <a:rPr lang="zh-CN" altLang="en-US" sz="2402" dirty="0">
                <a:solidFill>
                  <a:srgbClr val="000000"/>
                </a:solidFill>
                <a:latin typeface="Wingdings"/>
              </a:rPr>
              <a:t> </a:t>
            </a:r>
            <a:r>
              <a:rPr lang="zh-CN" altLang="en-US" sz="2402" dirty="0">
                <a:solidFill>
                  <a:srgbClr val="000000"/>
                </a:solidFill>
                <a:latin typeface="微软雅黑"/>
              </a:rPr>
              <a:t>主要成就</a:t>
            </a:r>
            <a:r>
              <a:rPr lang="en-US" altLang="zh-CN" sz="2402" dirty="0">
                <a:solidFill>
                  <a:srgbClr val="000000"/>
                </a:solidFill>
                <a:latin typeface="微软雅黑"/>
              </a:rPr>
              <a:t>: </a:t>
            </a:r>
            <a:r>
              <a:rPr lang="zh-CN" altLang="en-US" sz="2402" dirty="0">
                <a:solidFill>
                  <a:srgbClr val="000000"/>
                </a:solidFill>
                <a:latin typeface="微软雅黑"/>
              </a:rPr>
              <a:t>专家系统 </a:t>
            </a:r>
            <a:r>
              <a:rPr lang="en-US" altLang="zh-CN" sz="2402" dirty="0">
                <a:solidFill>
                  <a:srgbClr val="000000"/>
                </a:solidFill>
                <a:latin typeface="微软雅黑"/>
              </a:rPr>
              <a:t>(</a:t>
            </a:r>
            <a:r>
              <a:rPr lang="zh-CN" altLang="en-US" sz="2402" dirty="0">
                <a:solidFill>
                  <a:srgbClr val="000000"/>
                </a:solidFill>
                <a:latin typeface="微软雅黑"/>
              </a:rPr>
              <a:t>例如，费根鲍</a:t>
            </a:r>
          </a:p>
          <a:p>
            <a:pPr>
              <a:lnSpc>
                <a:spcPct val="150000"/>
              </a:lnSpc>
              <a:tabLst>
                <a:tab pos="38100" algn="l"/>
                <a:tab pos="457200" algn="l"/>
                <a:tab pos="6896100" algn="l"/>
              </a:tabLst>
              <a:defRPr/>
            </a:pPr>
            <a:r>
              <a:rPr lang="zh-CN" altLang="en-US" sz="2402" dirty="0">
                <a:solidFill>
                  <a:srgbClr val="000000"/>
                </a:solidFill>
                <a:latin typeface="微软雅黑"/>
              </a:rPr>
              <a:t>		</a:t>
            </a:r>
            <a:r>
              <a:rPr lang="zh-CN" altLang="en-US" sz="2400" dirty="0">
                <a:solidFill>
                  <a:srgbClr val="000000"/>
                </a:solidFill>
                <a:latin typeface="微软雅黑"/>
              </a:rPr>
              <a:t>姆等人的“</a:t>
            </a:r>
            <a:r>
              <a:rPr lang="en-US" altLang="zh-CN" sz="2400" dirty="0">
                <a:solidFill>
                  <a:srgbClr val="000000"/>
                </a:solidFill>
                <a:latin typeface="微软雅黑"/>
              </a:rPr>
              <a:t>DENDRAL”</a:t>
            </a:r>
            <a:r>
              <a:rPr lang="zh-CN" altLang="en-US" sz="2400" dirty="0">
                <a:solidFill>
                  <a:srgbClr val="000000"/>
                </a:solidFill>
                <a:latin typeface="微软雅黑"/>
              </a:rPr>
              <a:t>系统</a:t>
            </a:r>
            <a:r>
              <a:rPr lang="en-US" altLang="zh-CN" sz="2400" dirty="0">
                <a:solidFill>
                  <a:srgbClr val="000000"/>
                </a:solidFill>
                <a:latin typeface="微软雅黑"/>
              </a:rPr>
              <a:t>)</a:t>
            </a:r>
          </a:p>
          <a:p>
            <a:pPr>
              <a:lnSpc>
                <a:spcPts val="1000"/>
              </a:lnSpc>
              <a:tabLst>
                <a:tab pos="38100" algn="l"/>
                <a:tab pos="457200" algn="l"/>
                <a:tab pos="6896100" algn="l"/>
              </a:tabLst>
              <a:defRPr/>
            </a:pPr>
            <a:endParaRPr lang="en-US" altLang="zh-CN" sz="2400" dirty="0">
              <a:solidFill>
                <a:srgbClr val="000000"/>
              </a:solidFill>
              <a:latin typeface="微软雅黑"/>
            </a:endParaRPr>
          </a:p>
          <a:p>
            <a:pPr>
              <a:lnSpc>
                <a:spcPts val="1000"/>
              </a:lnSpc>
              <a:tabLst>
                <a:tab pos="38100" algn="l"/>
                <a:tab pos="457200" algn="l"/>
                <a:tab pos="6896100" algn="l"/>
              </a:tabLst>
              <a:defRPr/>
            </a:pPr>
            <a:endParaRPr lang="en-US" altLang="zh-CN" sz="2400" dirty="0">
              <a:solidFill>
                <a:srgbClr val="000000"/>
              </a:solidFill>
              <a:latin typeface="微软雅黑"/>
            </a:endParaRPr>
          </a:p>
          <a:p>
            <a:pPr>
              <a:lnSpc>
                <a:spcPts val="1000"/>
              </a:lnSpc>
              <a:tabLst>
                <a:tab pos="38100" algn="l"/>
                <a:tab pos="457200" algn="l"/>
                <a:tab pos="6896100" algn="l"/>
              </a:tabLst>
              <a:defRPr/>
            </a:pPr>
            <a:endParaRPr lang="en-US" altLang="zh-CN" sz="2400" dirty="0">
              <a:solidFill>
                <a:srgbClr val="000000"/>
              </a:solidFill>
              <a:latin typeface="微软雅黑"/>
            </a:endParaRPr>
          </a:p>
          <a:p>
            <a:pPr>
              <a:lnSpc>
                <a:spcPts val="1000"/>
              </a:lnSpc>
              <a:tabLst>
                <a:tab pos="38100" algn="l"/>
                <a:tab pos="457200" algn="l"/>
                <a:tab pos="6896100" algn="l"/>
              </a:tabLst>
              <a:defRPr/>
            </a:pPr>
            <a:endParaRPr lang="en-US" altLang="zh-CN" sz="2400" dirty="0">
              <a:solidFill>
                <a:srgbClr val="000000"/>
              </a:solidFill>
              <a:latin typeface="微软雅黑"/>
            </a:endParaRPr>
          </a:p>
          <a:p>
            <a:pPr>
              <a:lnSpc>
                <a:spcPts val="1000"/>
              </a:lnSpc>
              <a:tabLst>
                <a:tab pos="38100" algn="l"/>
                <a:tab pos="457200" algn="l"/>
                <a:tab pos="6896100" algn="l"/>
              </a:tabLst>
              <a:defRPr/>
            </a:pPr>
            <a:endParaRPr lang="en-US" altLang="zh-CN" sz="2400" dirty="0">
              <a:solidFill>
                <a:srgbClr val="000000"/>
              </a:solidFill>
              <a:latin typeface="微软雅黑"/>
            </a:endParaRPr>
          </a:p>
          <a:p>
            <a:pPr>
              <a:lnSpc>
                <a:spcPts val="3388"/>
              </a:lnSpc>
              <a:tabLst>
                <a:tab pos="38100" algn="l"/>
                <a:tab pos="457200" algn="l"/>
                <a:tab pos="6896100" algn="l"/>
              </a:tabLst>
              <a:defRPr/>
            </a:pPr>
            <a:r>
              <a:rPr lang="en-US" altLang="zh-CN" sz="2400" dirty="0">
                <a:solidFill>
                  <a:srgbClr val="000000"/>
                </a:solidFill>
                <a:latin typeface="微软雅黑"/>
              </a:rPr>
              <a:t>	</a:t>
            </a:r>
            <a:r>
              <a:rPr lang="zh-CN" altLang="en-US" sz="2796" dirty="0">
                <a:solidFill>
                  <a:srgbClr val="3333FF"/>
                </a:solidFill>
                <a:latin typeface="微软雅黑"/>
              </a:rPr>
              <a:t>渐渐地，研究者们发现，要总结出知识再“教”给</a:t>
            </a:r>
          </a:p>
          <a:p>
            <a:pPr>
              <a:lnSpc>
                <a:spcPts val="3360"/>
              </a:lnSpc>
              <a:tabLst>
                <a:tab pos="38100" algn="l"/>
                <a:tab pos="457200" algn="l"/>
                <a:tab pos="6896100" algn="l"/>
              </a:tabLst>
              <a:defRPr/>
            </a:pPr>
            <a:r>
              <a:rPr lang="zh-CN" altLang="en-US" sz="2796" dirty="0">
                <a:solidFill>
                  <a:srgbClr val="3333FF"/>
                </a:solidFill>
                <a:latin typeface="微软雅黑"/>
              </a:rPr>
              <a:t>	</a:t>
            </a:r>
            <a:r>
              <a:rPr lang="zh-CN" altLang="en-US" sz="2798" dirty="0">
                <a:solidFill>
                  <a:srgbClr val="3333FF"/>
                </a:solidFill>
                <a:latin typeface="微软雅黑"/>
              </a:rPr>
              <a:t>系统，实在太难了 </a:t>
            </a:r>
            <a:r>
              <a:rPr lang="en-US" altLang="zh-CN" sz="2798" dirty="0">
                <a:solidFill>
                  <a:srgbClr val="3333FF"/>
                </a:solidFill>
                <a:latin typeface="微软雅黑"/>
              </a:rPr>
              <a:t>…</a:t>
            </a:r>
            <a:endParaRPr lang="zh-CN" altLang="en-US" sz="2798" dirty="0">
              <a:solidFill>
                <a:srgbClr val="3333FF"/>
              </a:solidFill>
              <a:latin typeface="微软雅黑"/>
            </a:endParaRPr>
          </a:p>
        </p:txBody>
      </p:sp>
      <p:sp>
        <p:nvSpPr>
          <p:cNvPr id="29" name="TextBox 28"/>
          <p:cNvSpPr txBox="1"/>
          <p:nvPr/>
        </p:nvSpPr>
        <p:spPr>
          <a:xfrm>
            <a:off x="532868" y="1201855"/>
            <a:ext cx="8396529" cy="448200"/>
          </a:xfrm>
          <a:prstGeom prst="rect">
            <a:avLst/>
          </a:prstGeom>
          <a:noFill/>
        </p:spPr>
        <p:txBody>
          <a:bodyPr vert="horz" wrap="none" lIns="0" tIns="0" rIns="0" bIns="0" rtlCol="0">
            <a:spAutoFit/>
          </a:bodyPr>
          <a:lstStyle/>
          <a:p>
            <a:pPr marL="342900" indent="-342900">
              <a:lnSpc>
                <a:spcPts val="3795"/>
              </a:lnSpc>
              <a:buFont typeface="Wingdings" panose="05000000000000000000" pitchFamily="2" charset="2"/>
              <a:buChar char="p"/>
              <a:tabLst>
                <a:tab pos="292100" algn="l"/>
              </a:tabLst>
              <a:defRPr/>
            </a:pPr>
            <a:r>
              <a:rPr lang="zh-CN" altLang="en-US" sz="2400" dirty="0">
                <a:solidFill>
                  <a:srgbClr val="000000"/>
                </a:solidFill>
                <a:latin typeface="微软雅黑"/>
              </a:rPr>
              <a:t>第二阶段：知识期 </a:t>
            </a:r>
            <a:r>
              <a:rPr lang="en-US" altLang="zh-CN" sz="2400" b="1" dirty="0">
                <a:solidFill>
                  <a:srgbClr val="000000"/>
                </a:solidFill>
                <a:latin typeface="Times New Roman"/>
              </a:rPr>
              <a:t>Knowledge Engineering</a:t>
            </a:r>
            <a:r>
              <a:rPr lang="zh-CN" altLang="en-US" sz="2400" b="1" dirty="0">
                <a:solidFill>
                  <a:srgbClr val="000000"/>
                </a:solidFill>
                <a:latin typeface="Times New Roman"/>
              </a:rPr>
              <a:t>（</a:t>
            </a:r>
            <a:r>
              <a:rPr lang="en-US" altLang="zh-CN" sz="2400" b="1" dirty="0">
                <a:solidFill>
                  <a:srgbClr val="000000"/>
                </a:solidFill>
                <a:latin typeface="Times New Roman"/>
              </a:rPr>
              <a:t> 1970s -1980s</a:t>
            </a:r>
            <a:r>
              <a:rPr lang="zh-CN" altLang="en-US" sz="2400" b="1" dirty="0">
                <a:solidFill>
                  <a:srgbClr val="000000"/>
                </a:solidFill>
                <a:latin typeface="Times New Roman"/>
              </a:rPr>
              <a:t>）</a:t>
            </a:r>
          </a:p>
        </p:txBody>
      </p:sp>
      <p:sp>
        <p:nvSpPr>
          <p:cNvPr id="8" name="标题 1">
            <a:extLst>
              <a:ext uri="{FF2B5EF4-FFF2-40B4-BE49-F238E27FC236}">
                <a16:creationId xmlns:a16="http://schemas.microsoft.com/office/drawing/2014/main" id="{F7358F76-202F-4FE0-8D0F-F01409BBF4E8}"/>
              </a:ext>
            </a:extLst>
          </p:cNvPr>
          <p:cNvSpPr txBox="1"/>
          <p:nvPr/>
        </p:nvSpPr>
        <p:spPr>
          <a:xfrm>
            <a:off x="606525" y="282632"/>
            <a:ext cx="5052171" cy="673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t>机器学习的发展历程</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B5B5.tmp"/>
          <p:cNvPicPr>
            <a:picLocks/>
          </p:cNvPicPr>
          <p:nvPr/>
        </p:nvPicPr>
        <p:blipFill>
          <a:blip r:embed="rId2" cstate="print"/>
          <a:stretch>
            <a:fillRect/>
          </a:stretch>
        </p:blipFill>
        <p:spPr>
          <a:xfrm>
            <a:off x="7772400" y="3238500"/>
            <a:ext cx="2768600" cy="1511300"/>
          </a:xfrm>
          <a:prstGeom prst="rect">
            <a:avLst/>
          </a:prstGeom>
        </p:spPr>
      </p:pic>
      <p:sp>
        <p:nvSpPr>
          <p:cNvPr id="25" name="TextBox 24"/>
          <p:cNvSpPr txBox="1"/>
          <p:nvPr/>
        </p:nvSpPr>
        <p:spPr>
          <a:xfrm>
            <a:off x="1895450" y="2247585"/>
            <a:ext cx="1615827" cy="346249"/>
          </a:xfrm>
          <a:prstGeom prst="rect">
            <a:avLst/>
          </a:prstGeom>
          <a:noFill/>
        </p:spPr>
        <p:txBody>
          <a:bodyPr vert="horz" wrap="none" lIns="0" tIns="0" rIns="0" bIns="0" rtlCol="0">
            <a:spAutoFit/>
          </a:bodyPr>
          <a:lstStyle/>
          <a:p>
            <a:pPr>
              <a:lnSpc>
                <a:spcPts val="2650"/>
              </a:lnSpc>
            </a:pPr>
            <a:r>
              <a:rPr lang="zh-CN" altLang="en-US" sz="2400" dirty="0">
                <a:solidFill>
                  <a:srgbClr val="000000"/>
                </a:solidFill>
                <a:latin typeface="Wingdings"/>
              </a:rPr>
              <a:t> </a:t>
            </a:r>
            <a:r>
              <a:rPr lang="zh-CN" altLang="en-US" sz="2400" dirty="0">
                <a:solidFill>
                  <a:srgbClr val="000000"/>
                </a:solidFill>
                <a:latin typeface="微软雅黑"/>
              </a:rPr>
              <a:t>出发点</a:t>
            </a:r>
            <a:r>
              <a:rPr lang="en-US" altLang="zh-CN" sz="2400" dirty="0">
                <a:solidFill>
                  <a:srgbClr val="000000"/>
                </a:solidFill>
                <a:latin typeface="微软雅黑"/>
              </a:rPr>
              <a:t>:</a:t>
            </a:r>
            <a:endParaRPr lang="zh-CN" altLang="en-US" sz="2400" dirty="0">
              <a:solidFill>
                <a:srgbClr val="000000"/>
              </a:solidFill>
              <a:latin typeface="微软雅黑"/>
            </a:endParaRPr>
          </a:p>
        </p:txBody>
      </p:sp>
      <p:sp>
        <p:nvSpPr>
          <p:cNvPr id="26" name="TextBox 25"/>
          <p:cNvSpPr txBox="1"/>
          <p:nvPr/>
        </p:nvSpPr>
        <p:spPr>
          <a:xfrm>
            <a:off x="3704209" y="2290822"/>
            <a:ext cx="2769989" cy="304122"/>
          </a:xfrm>
          <a:prstGeom prst="rect">
            <a:avLst/>
          </a:prstGeom>
          <a:noFill/>
        </p:spPr>
        <p:txBody>
          <a:bodyPr vert="horz" wrap="none" lIns="0" tIns="0" rIns="0" bIns="0" rtlCol="0">
            <a:spAutoFit/>
          </a:bodyPr>
          <a:lstStyle/>
          <a:p>
            <a:pPr>
              <a:lnSpc>
                <a:spcPts val="2306"/>
              </a:lnSpc>
            </a:pPr>
            <a:r>
              <a:rPr lang="zh-CN" altLang="en-US" sz="2400" dirty="0">
                <a:solidFill>
                  <a:srgbClr val="000000"/>
                </a:solidFill>
                <a:latin typeface="微软雅黑"/>
              </a:rPr>
              <a:t>“让系统自己学！”</a:t>
            </a:r>
          </a:p>
        </p:txBody>
      </p:sp>
      <p:sp>
        <p:nvSpPr>
          <p:cNvPr id="27" name="TextBox 26"/>
          <p:cNvSpPr txBox="1"/>
          <p:nvPr/>
        </p:nvSpPr>
        <p:spPr>
          <a:xfrm>
            <a:off x="1004958" y="1266771"/>
            <a:ext cx="7747314" cy="448200"/>
          </a:xfrm>
          <a:prstGeom prst="rect">
            <a:avLst/>
          </a:prstGeom>
          <a:noFill/>
        </p:spPr>
        <p:txBody>
          <a:bodyPr vert="horz" wrap="none" lIns="0" tIns="0" rIns="0" bIns="0" rtlCol="0">
            <a:spAutoFit/>
          </a:bodyPr>
          <a:lstStyle/>
          <a:p>
            <a:pPr marL="342900" indent="-342900">
              <a:lnSpc>
                <a:spcPts val="3795"/>
              </a:lnSpc>
              <a:buFont typeface="Wingdings" panose="05000000000000000000" pitchFamily="2" charset="2"/>
              <a:buChar char="p"/>
              <a:tabLst>
                <a:tab pos="292100" algn="l"/>
              </a:tabLst>
              <a:defRPr/>
            </a:pPr>
            <a:r>
              <a:rPr lang="zh-CN" altLang="en-US" sz="2400" dirty="0">
                <a:solidFill>
                  <a:srgbClr val="000000"/>
                </a:solidFill>
                <a:latin typeface="微软雅黑"/>
              </a:rPr>
              <a:t>第三阶段：学习期 </a:t>
            </a:r>
            <a:r>
              <a:rPr lang="en-US" altLang="zh-CN" sz="2400" b="1" dirty="0">
                <a:solidFill>
                  <a:srgbClr val="000000"/>
                </a:solidFill>
                <a:latin typeface="Times New Roman"/>
              </a:rPr>
              <a:t>: Machine Learning</a:t>
            </a:r>
            <a:r>
              <a:rPr lang="zh-CN" altLang="en-US" sz="2400" b="1" dirty="0">
                <a:solidFill>
                  <a:srgbClr val="000000"/>
                </a:solidFill>
                <a:latin typeface="Times New Roman"/>
              </a:rPr>
              <a:t>（</a:t>
            </a:r>
            <a:r>
              <a:rPr lang="en-US" altLang="zh-CN" sz="2400" b="1" dirty="0">
                <a:solidFill>
                  <a:srgbClr val="000000"/>
                </a:solidFill>
                <a:latin typeface="Times New Roman"/>
              </a:rPr>
              <a:t> 1990s -now </a:t>
            </a:r>
            <a:r>
              <a:rPr lang="zh-CN" altLang="en-US" sz="2400" b="1" dirty="0">
                <a:solidFill>
                  <a:srgbClr val="000000"/>
                </a:solidFill>
                <a:latin typeface="Times New Roman"/>
              </a:rPr>
              <a:t>）</a:t>
            </a:r>
          </a:p>
        </p:txBody>
      </p:sp>
      <p:sp>
        <p:nvSpPr>
          <p:cNvPr id="28" name="TextBox 27"/>
          <p:cNvSpPr txBox="1"/>
          <p:nvPr/>
        </p:nvSpPr>
        <p:spPr>
          <a:xfrm>
            <a:off x="1651000" y="2942373"/>
            <a:ext cx="9041074" cy="3277179"/>
          </a:xfrm>
          <a:prstGeom prst="rect">
            <a:avLst/>
          </a:prstGeom>
          <a:noFill/>
        </p:spPr>
        <p:txBody>
          <a:bodyPr vert="horz" wrap="square" lIns="0" tIns="0" rIns="0" bIns="0" rtlCol="0">
            <a:spAutoFit/>
          </a:bodyPr>
          <a:lstStyle/>
          <a:p>
            <a:pPr>
              <a:lnSpc>
                <a:spcPts val="2652"/>
              </a:lnSpc>
              <a:tabLst>
                <a:tab pos="254000" algn="l"/>
                <a:tab pos="685800" algn="l"/>
                <a:tab pos="3594100" algn="l"/>
              </a:tabLst>
              <a:defRPr/>
            </a:pPr>
            <a:r>
              <a:rPr lang="zh-CN" altLang="en-US" dirty="0"/>
              <a:t>	</a:t>
            </a:r>
            <a:r>
              <a:rPr lang="zh-CN" altLang="en-US" sz="2402" dirty="0">
                <a:solidFill>
                  <a:srgbClr val="000000"/>
                </a:solidFill>
                <a:latin typeface="Wingdings"/>
              </a:rPr>
              <a:t> </a:t>
            </a:r>
            <a:r>
              <a:rPr lang="zh-CN" altLang="en-US" sz="2402" dirty="0">
                <a:solidFill>
                  <a:srgbClr val="000000"/>
                </a:solidFill>
                <a:latin typeface="微软雅黑"/>
              </a:rPr>
              <a:t>主要成就</a:t>
            </a:r>
            <a:r>
              <a:rPr lang="en-US" altLang="zh-CN" sz="2402" dirty="0">
                <a:solidFill>
                  <a:srgbClr val="000000"/>
                </a:solidFill>
                <a:latin typeface="微软雅黑"/>
              </a:rPr>
              <a:t>: ……</a:t>
            </a:r>
          </a:p>
          <a:p>
            <a:pPr>
              <a:lnSpc>
                <a:spcPts val="1000"/>
              </a:lnSpc>
              <a:tabLst>
                <a:tab pos="254000" algn="l"/>
                <a:tab pos="685800" algn="l"/>
                <a:tab pos="3594100" algn="l"/>
              </a:tabLst>
              <a:defRPr/>
            </a:pPr>
            <a:endParaRPr lang="en-US" altLang="zh-CN" sz="2402" dirty="0">
              <a:solidFill>
                <a:srgbClr val="000000"/>
              </a:solidFill>
              <a:latin typeface="微软雅黑"/>
            </a:endParaRPr>
          </a:p>
          <a:p>
            <a:pPr>
              <a:lnSpc>
                <a:spcPts val="1000"/>
              </a:lnSpc>
              <a:tabLst>
                <a:tab pos="254000" algn="l"/>
                <a:tab pos="685800" algn="l"/>
                <a:tab pos="3594100" algn="l"/>
              </a:tabLst>
              <a:defRPr/>
            </a:pPr>
            <a:endParaRPr lang="en-US" altLang="zh-CN" sz="2402" dirty="0">
              <a:solidFill>
                <a:srgbClr val="000000"/>
              </a:solidFill>
              <a:latin typeface="微软雅黑"/>
            </a:endParaRPr>
          </a:p>
          <a:p>
            <a:pPr>
              <a:lnSpc>
                <a:spcPts val="3304"/>
              </a:lnSpc>
              <a:tabLst>
                <a:tab pos="254000" algn="l"/>
                <a:tab pos="685800" algn="l"/>
                <a:tab pos="3594100" algn="l"/>
              </a:tabLst>
              <a:defRPr/>
            </a:pPr>
            <a:r>
              <a:rPr lang="en-US" altLang="zh-CN" sz="2402" dirty="0">
                <a:solidFill>
                  <a:srgbClr val="000000"/>
                </a:solidFill>
                <a:latin typeface="微软雅黑"/>
              </a:rPr>
              <a:t>		</a:t>
            </a:r>
            <a:r>
              <a:rPr lang="zh-CN" altLang="en-US" sz="2400" b="1" dirty="0">
                <a:solidFill>
                  <a:srgbClr val="CC0000"/>
                </a:solidFill>
                <a:latin typeface="微软雅黑"/>
              </a:rPr>
              <a:t>机器学习是作为“突破知识工程瓶颈”</a:t>
            </a:r>
          </a:p>
          <a:p>
            <a:pPr>
              <a:lnSpc>
                <a:spcPts val="2880"/>
              </a:lnSpc>
              <a:tabLst>
                <a:tab pos="254000" algn="l"/>
                <a:tab pos="685800" algn="l"/>
                <a:tab pos="3594100" algn="l"/>
              </a:tabLst>
              <a:defRPr/>
            </a:pPr>
            <a:r>
              <a:rPr lang="zh-CN" altLang="en-US" sz="2400" b="1" dirty="0">
                <a:solidFill>
                  <a:srgbClr val="CC0000"/>
                </a:solidFill>
                <a:latin typeface="微软雅黑"/>
              </a:rPr>
              <a:t>			之利器而出现的</a:t>
            </a:r>
          </a:p>
          <a:p>
            <a:pPr>
              <a:lnSpc>
                <a:spcPts val="1000"/>
              </a:lnSpc>
              <a:tabLst>
                <a:tab pos="254000" algn="l"/>
                <a:tab pos="685800" algn="l"/>
                <a:tab pos="3594100" algn="l"/>
              </a:tabLst>
              <a:defRPr/>
            </a:pPr>
            <a:endParaRPr lang="zh-CN" altLang="en-US" sz="2400" dirty="0">
              <a:solidFill>
                <a:srgbClr val="CC0000"/>
              </a:solidFill>
              <a:latin typeface="微软雅黑"/>
            </a:endParaRPr>
          </a:p>
          <a:p>
            <a:pPr>
              <a:lnSpc>
                <a:spcPts val="1000"/>
              </a:lnSpc>
              <a:tabLst>
                <a:tab pos="254000" algn="l"/>
                <a:tab pos="685800" algn="l"/>
                <a:tab pos="3594100" algn="l"/>
              </a:tabLst>
              <a:defRPr/>
            </a:pPr>
            <a:endParaRPr lang="zh-CN" altLang="en-US" sz="2400" dirty="0">
              <a:solidFill>
                <a:srgbClr val="CC0000"/>
              </a:solidFill>
              <a:latin typeface="微软雅黑"/>
            </a:endParaRPr>
          </a:p>
          <a:p>
            <a:pPr>
              <a:lnSpc>
                <a:spcPts val="1000"/>
              </a:lnSpc>
              <a:tabLst>
                <a:tab pos="254000" algn="l"/>
                <a:tab pos="685800" algn="l"/>
                <a:tab pos="3594100" algn="l"/>
              </a:tabLst>
              <a:defRPr/>
            </a:pPr>
            <a:endParaRPr lang="zh-CN" altLang="en-US" sz="2400" dirty="0">
              <a:solidFill>
                <a:srgbClr val="CC0000"/>
              </a:solidFill>
              <a:latin typeface="微软雅黑"/>
            </a:endParaRPr>
          </a:p>
          <a:p>
            <a:pPr>
              <a:lnSpc>
                <a:spcPts val="1000"/>
              </a:lnSpc>
              <a:tabLst>
                <a:tab pos="254000" algn="l"/>
                <a:tab pos="685800" algn="l"/>
                <a:tab pos="3594100" algn="l"/>
              </a:tabLst>
              <a:defRPr/>
            </a:pPr>
            <a:endParaRPr lang="zh-CN" altLang="en-US" sz="2400" dirty="0">
              <a:solidFill>
                <a:srgbClr val="CC0000"/>
              </a:solidFill>
              <a:latin typeface="微软雅黑"/>
            </a:endParaRPr>
          </a:p>
          <a:p>
            <a:pPr>
              <a:lnSpc>
                <a:spcPts val="1000"/>
              </a:lnSpc>
              <a:tabLst>
                <a:tab pos="254000" algn="l"/>
                <a:tab pos="685800" algn="l"/>
                <a:tab pos="3594100" algn="l"/>
              </a:tabLst>
              <a:defRPr/>
            </a:pPr>
            <a:endParaRPr lang="zh-CN" altLang="en-US" sz="2400" dirty="0">
              <a:solidFill>
                <a:srgbClr val="CC0000"/>
              </a:solidFill>
              <a:latin typeface="微软雅黑"/>
            </a:endParaRPr>
          </a:p>
          <a:p>
            <a:pPr>
              <a:lnSpc>
                <a:spcPts val="1000"/>
              </a:lnSpc>
              <a:tabLst>
                <a:tab pos="254000" algn="l"/>
                <a:tab pos="685800" algn="l"/>
                <a:tab pos="3594100" algn="l"/>
              </a:tabLst>
              <a:defRPr/>
            </a:pPr>
            <a:endParaRPr lang="zh-CN" altLang="en-US" sz="2400" dirty="0">
              <a:solidFill>
                <a:srgbClr val="CC0000"/>
              </a:solidFill>
              <a:latin typeface="微软雅黑"/>
            </a:endParaRPr>
          </a:p>
          <a:p>
            <a:pPr>
              <a:lnSpc>
                <a:spcPct val="150000"/>
              </a:lnSpc>
              <a:tabLst>
                <a:tab pos="254000" algn="l"/>
                <a:tab pos="685800" algn="l"/>
                <a:tab pos="3594100" algn="l"/>
              </a:tabLst>
              <a:defRPr/>
            </a:pPr>
            <a:r>
              <a:rPr lang="zh-CN" altLang="en-US" sz="2530" dirty="0">
                <a:solidFill>
                  <a:srgbClr val="0000FF"/>
                </a:solidFill>
                <a:latin typeface="微软雅黑"/>
              </a:rPr>
              <a:t>恰好在</a:t>
            </a:r>
            <a:r>
              <a:rPr lang="en-US" altLang="zh-CN" sz="2530" dirty="0">
                <a:solidFill>
                  <a:srgbClr val="0000FF"/>
                </a:solidFill>
                <a:latin typeface="微软雅黑"/>
              </a:rPr>
              <a:t>20</a:t>
            </a:r>
            <a:r>
              <a:rPr lang="zh-CN" altLang="en-US" sz="2530" dirty="0">
                <a:solidFill>
                  <a:srgbClr val="0000FF"/>
                </a:solidFill>
                <a:latin typeface="微软雅黑"/>
              </a:rPr>
              <a:t>世纪</a:t>
            </a:r>
            <a:r>
              <a:rPr lang="en-US" altLang="zh-CN" sz="2530" dirty="0">
                <a:solidFill>
                  <a:srgbClr val="0000FF"/>
                </a:solidFill>
                <a:latin typeface="微软雅黑"/>
              </a:rPr>
              <a:t>90</a:t>
            </a:r>
            <a:r>
              <a:rPr lang="zh-CN" altLang="en-US" sz="2530" dirty="0">
                <a:solidFill>
                  <a:srgbClr val="0000FF"/>
                </a:solidFill>
                <a:latin typeface="微软雅黑"/>
              </a:rPr>
              <a:t>年代中后期，人类发现自己淹没在数据的汪洋</a:t>
            </a:r>
          </a:p>
          <a:p>
            <a:pPr>
              <a:lnSpc>
                <a:spcPct val="150000"/>
              </a:lnSpc>
              <a:tabLst>
                <a:tab pos="254000" algn="l"/>
                <a:tab pos="685800" algn="l"/>
                <a:tab pos="3594100" algn="l"/>
              </a:tabLst>
              <a:defRPr/>
            </a:pPr>
            <a:r>
              <a:rPr lang="zh-CN" altLang="en-US" sz="2532" dirty="0">
                <a:solidFill>
                  <a:srgbClr val="0000FF"/>
                </a:solidFill>
                <a:latin typeface="微软雅黑"/>
              </a:rPr>
              <a:t>中，对自动数据分析技术</a:t>
            </a:r>
            <a:r>
              <a:rPr lang="en-US" altLang="zh-CN" sz="2532" dirty="0">
                <a:solidFill>
                  <a:srgbClr val="0000FF"/>
                </a:solidFill>
                <a:latin typeface="微软雅黑"/>
              </a:rPr>
              <a:t>——</a:t>
            </a:r>
            <a:r>
              <a:rPr lang="zh-CN" altLang="en-US" sz="2532" dirty="0">
                <a:solidFill>
                  <a:srgbClr val="0000FF"/>
                </a:solidFill>
                <a:latin typeface="微软雅黑"/>
              </a:rPr>
              <a:t>机器学习的需求日益迫切</a:t>
            </a:r>
          </a:p>
        </p:txBody>
      </p:sp>
      <p:sp>
        <p:nvSpPr>
          <p:cNvPr id="7" name="标题 1">
            <a:extLst>
              <a:ext uri="{FF2B5EF4-FFF2-40B4-BE49-F238E27FC236}">
                <a16:creationId xmlns:a16="http://schemas.microsoft.com/office/drawing/2014/main" id="{C9AC3A51-16F2-4CC7-A3B2-6CABD2BF3957}"/>
              </a:ext>
            </a:extLst>
          </p:cNvPr>
          <p:cNvSpPr txBox="1"/>
          <p:nvPr/>
        </p:nvSpPr>
        <p:spPr>
          <a:xfrm>
            <a:off x="606525" y="282632"/>
            <a:ext cx="5052171" cy="673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t>机器学习的发展历程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My subjective ML timelin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850" y="1143000"/>
            <a:ext cx="9929230" cy="500790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94F23A97-EC95-4736-B04A-75C0697BC05C}"/>
              </a:ext>
            </a:extLst>
          </p:cNvPr>
          <p:cNvSpPr txBox="1"/>
          <p:nvPr/>
        </p:nvSpPr>
        <p:spPr>
          <a:xfrm>
            <a:off x="606525" y="282632"/>
            <a:ext cx="5052171" cy="673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t>机器学习的发展历程</a:t>
            </a:r>
          </a:p>
        </p:txBody>
      </p:sp>
    </p:spTree>
    <p:extLst>
      <p:ext uri="{BB962C8B-B14F-4D97-AF65-F5344CB8AC3E}">
        <p14:creationId xmlns:p14="http://schemas.microsoft.com/office/powerpoint/2010/main" val="216893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nchor="t">
            <a:normAutofit fontScale="90000"/>
          </a:bodyPr>
          <a:lstStyle/>
          <a:p>
            <a:br>
              <a:rPr lang="en-US" altLang="zh-CN" sz="2400" dirty="0"/>
            </a:br>
            <a:br>
              <a:rPr lang="en-US" altLang="zh-CN" sz="2400" dirty="0"/>
            </a:br>
            <a:endParaRPr lang="zh-CN" altLang="en-US" sz="2400" dirty="0"/>
          </a:p>
        </p:txBody>
      </p:sp>
      <p:sp>
        <p:nvSpPr>
          <p:cNvPr id="12" name="内容占位符 2"/>
          <p:cNvSpPr>
            <a:spLocks noGrp="1"/>
          </p:cNvSpPr>
          <p:nvPr>
            <p:ph idx="4294967295"/>
          </p:nvPr>
        </p:nvSpPr>
        <p:spPr>
          <a:xfrm>
            <a:off x="621861" y="1266116"/>
            <a:ext cx="11472862" cy="4838700"/>
          </a:xfrm>
        </p:spPr>
        <p:txBody>
          <a:bodyPr>
            <a:normAutofit/>
          </a:bodyPr>
          <a:lstStyle/>
          <a:p>
            <a:r>
              <a:rPr lang="zh-CN" altLang="en-US" dirty="0"/>
              <a:t>斯坦福机器学习</a:t>
            </a:r>
            <a:endParaRPr lang="en-US" altLang="zh-CN" dirty="0"/>
          </a:p>
          <a:p>
            <a:pPr lvl="1"/>
            <a:r>
              <a:rPr lang="en-US" altLang="zh-CN" dirty="0">
                <a:hlinkClick r:id="rId3"/>
              </a:rPr>
              <a:t>http://v.163.com/special/opencourse/machinelearning.html</a:t>
            </a:r>
            <a:endParaRPr lang="en-US" altLang="zh-CN" dirty="0"/>
          </a:p>
          <a:p>
            <a:pPr marL="0" indent="0">
              <a:buNone/>
            </a:pPr>
            <a:endParaRPr lang="en-US" altLang="zh-CN" dirty="0"/>
          </a:p>
          <a:p>
            <a:pPr lvl="1"/>
            <a:endParaRPr lang="zh-CN" altLang="en-US" dirty="0"/>
          </a:p>
        </p:txBody>
      </p:sp>
      <p:sp>
        <p:nvSpPr>
          <p:cNvPr id="11" name="标题 1"/>
          <p:cNvSpPr txBox="1"/>
          <p:nvPr/>
        </p:nvSpPr>
        <p:spPr>
          <a:xfrm>
            <a:off x="450847" y="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网络教学信息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8C58F4-5A8C-40EB-8E78-B59CD95941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F2974-A565-48EB-BE06-0BED6BD5DC9C}" type="datetime1">
              <a:rPr kumimoji="0" lang="zh-CN" altLang="en-US" sz="1200" b="0" i="0" u="none" strike="noStrike" kern="1200" cap="none" spc="0" normalizeH="0" baseline="0" noProof="0" smtClean="0">
                <a:ln>
                  <a:noFill/>
                </a:ln>
                <a:solidFill>
                  <a:srgbClr val="FFFFFF"/>
                </a:solidFill>
                <a:effectLst/>
                <a:uLnTx/>
                <a:uFillTx/>
                <a:latin typeface="Corbel"/>
                <a:ea typeface="华文楷体" panose="0201060004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2020/9/29</a:t>
            </a:fld>
            <a:endParaRPr kumimoji="0" lang="en-US" altLang="zh-CN" sz="1200" b="0" i="0" u="none" strike="noStrike" kern="1200" cap="none" spc="0" normalizeH="0" baseline="0" noProof="0" dirty="0">
              <a:ln>
                <a:noFill/>
              </a:ln>
              <a:solidFill>
                <a:srgbClr val="FFFFFF"/>
              </a:solidFill>
              <a:effectLst/>
              <a:uLnTx/>
              <a:uFillTx/>
              <a:latin typeface="Corbel"/>
              <a:ea typeface="华文楷体" panose="02010600040101010101" pitchFamily="2" charset="-122"/>
              <a:cs typeface="+mn-cs"/>
            </a:endParaRPr>
          </a:p>
        </p:txBody>
      </p:sp>
      <p:sp>
        <p:nvSpPr>
          <p:cNvPr id="3" name="灯片编号占位符 2">
            <a:extLst>
              <a:ext uri="{FF2B5EF4-FFF2-40B4-BE49-F238E27FC236}">
                <a16:creationId xmlns:a16="http://schemas.microsoft.com/office/drawing/2014/main" id="{9AAD693A-F553-4544-BDD5-CC351689DF6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780D-5C61-47C7-84FD-DBDC025933FC}" type="slidenum">
              <a:rPr kumimoji="0" lang="en-US" altLang="zh-CN" sz="1200" b="0" i="0" u="none" strike="noStrike" kern="1200" cap="none" spc="0" normalizeH="0" baseline="0" noProof="0" smtClean="0">
                <a:ln>
                  <a:noFill/>
                </a:ln>
                <a:solidFill>
                  <a:srgbClr val="FFFFFF"/>
                </a:solidFill>
                <a:effectLst/>
                <a:uLnTx/>
                <a:uFillTx/>
                <a:latin typeface="Corbel"/>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1200" b="0" i="0" u="none" strike="noStrike" kern="1200" cap="none" spc="0" normalizeH="0" baseline="0" noProof="0">
              <a:ln>
                <a:noFill/>
              </a:ln>
              <a:solidFill>
                <a:srgbClr val="FFFFFF"/>
              </a:solidFill>
              <a:effectLst/>
              <a:uLnTx/>
              <a:uFillTx/>
              <a:latin typeface="Corbel"/>
              <a:ea typeface="宋体" panose="02010600030101010101" pitchFamily="2" charset="-122"/>
              <a:cs typeface="+mn-cs"/>
            </a:endParaRPr>
          </a:p>
        </p:txBody>
      </p:sp>
      <p:pic>
        <p:nvPicPr>
          <p:cNvPr id="5" name="图片 4">
            <a:extLst>
              <a:ext uri="{FF2B5EF4-FFF2-40B4-BE49-F238E27FC236}">
                <a16:creationId xmlns:a16="http://schemas.microsoft.com/office/drawing/2014/main" id="{BBE85F99-3330-4ECC-8941-6DFAAF19B551}"/>
              </a:ext>
            </a:extLst>
          </p:cNvPr>
          <p:cNvPicPr>
            <a:picLocks noChangeAspect="1"/>
          </p:cNvPicPr>
          <p:nvPr/>
        </p:nvPicPr>
        <p:blipFill>
          <a:blip r:embed="rId2"/>
          <a:stretch>
            <a:fillRect/>
          </a:stretch>
        </p:blipFill>
        <p:spPr>
          <a:xfrm>
            <a:off x="769136" y="1997476"/>
            <a:ext cx="9775039" cy="2965141"/>
          </a:xfrm>
          <a:prstGeom prst="rect">
            <a:avLst/>
          </a:prstGeom>
        </p:spPr>
      </p:pic>
      <p:sp>
        <p:nvSpPr>
          <p:cNvPr id="6" name="Rectangle 2">
            <a:extLst>
              <a:ext uri="{FF2B5EF4-FFF2-40B4-BE49-F238E27FC236}">
                <a16:creationId xmlns:a16="http://schemas.microsoft.com/office/drawing/2014/main" id="{F7328165-3244-4710-AE97-CEA3432CD7CE}"/>
              </a:ext>
            </a:extLst>
          </p:cNvPr>
          <p:cNvSpPr>
            <a:spLocks noGrp="1" noChangeArrowheads="1"/>
          </p:cNvSpPr>
          <p:nvPr>
            <p:ph type="title"/>
          </p:nvPr>
        </p:nvSpPr>
        <p:spPr>
          <a:xfrm>
            <a:off x="528479" y="208567"/>
            <a:ext cx="10515600" cy="567722"/>
          </a:xfrm>
        </p:spPr>
        <p:txBody>
          <a:bodyPr/>
          <a:lstStyle/>
          <a:p>
            <a:pPr eaLnBrk="1" hangingPunct="1">
              <a:defRPr/>
            </a:pPr>
            <a:r>
              <a:rPr lang="zh-CN" altLang="en-US" dirty="0">
                <a:solidFill>
                  <a:srgbClr val="FF0000"/>
                </a:solidFill>
                <a:effectLst>
                  <a:outerShdw blurRad="38100" dist="38100" dir="2700000" algn="tl">
                    <a:srgbClr val="C0C0C0"/>
                  </a:outerShdw>
                </a:effectLst>
                <a:latin typeface="Times New Roman" panose="02020603050405020304" pitchFamily="18" charset="0"/>
              </a:rPr>
              <a:t>神经网络研究进展</a:t>
            </a:r>
          </a:p>
        </p:txBody>
      </p:sp>
    </p:spTree>
    <p:extLst>
      <p:ext uri="{BB962C8B-B14F-4D97-AF65-F5344CB8AC3E}">
        <p14:creationId xmlns:p14="http://schemas.microsoft.com/office/powerpoint/2010/main" val="1803093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
            <a:extLst>
              <a:ext uri="{FF2B5EF4-FFF2-40B4-BE49-F238E27FC236}">
                <a16:creationId xmlns:a16="http://schemas.microsoft.com/office/drawing/2014/main" id="{4BBD2B59-A51B-45F1-8B58-391535C6A3F4}"/>
              </a:ext>
            </a:extLst>
          </p:cNvPr>
          <p:cNvSpPr>
            <a:spLocks noGrp="1"/>
          </p:cNvSpPr>
          <p:nvPr>
            <p:ph type="dt" sz="half" idx="10"/>
          </p:nvPr>
        </p:nvSpPr>
        <p:spPr/>
        <p:txBody>
          <a:bodyPr/>
          <a:lstStyle/>
          <a:p>
            <a:pPr>
              <a:defRPr/>
            </a:pPr>
            <a:fld id="{475F2974-A565-48EB-BE06-0BED6BD5DC9C}" type="datetime1">
              <a:rPr lang="zh-CN" altLang="en-US" smtClean="0"/>
              <a:t>2020/9/29</a:t>
            </a:fld>
            <a:endParaRPr lang="en-US" altLang="zh-CN" dirty="0"/>
          </a:p>
        </p:txBody>
      </p:sp>
      <p:grpSp>
        <p:nvGrpSpPr>
          <p:cNvPr id="136218" name="Group 26">
            <a:extLst>
              <a:ext uri="{FF2B5EF4-FFF2-40B4-BE49-F238E27FC236}">
                <a16:creationId xmlns:a16="http://schemas.microsoft.com/office/drawing/2014/main" id="{57213704-DE41-4145-AA2B-72FA7C068CA6}"/>
              </a:ext>
            </a:extLst>
          </p:cNvPr>
          <p:cNvGrpSpPr>
            <a:grpSpLocks/>
          </p:cNvGrpSpPr>
          <p:nvPr/>
        </p:nvGrpSpPr>
        <p:grpSpPr bwMode="auto">
          <a:xfrm>
            <a:off x="1818968" y="1412876"/>
            <a:ext cx="8091948" cy="5067823"/>
            <a:chOff x="2098" y="1349"/>
            <a:chExt cx="1521" cy="3709"/>
          </a:xfrm>
        </p:grpSpPr>
        <p:sp>
          <p:nvSpPr>
            <p:cNvPr id="26629" name="AutoShape 27">
              <a:extLst>
                <a:ext uri="{FF2B5EF4-FFF2-40B4-BE49-F238E27FC236}">
                  <a16:creationId xmlns:a16="http://schemas.microsoft.com/office/drawing/2014/main" id="{A1A9C965-A3EC-4538-9EAC-4FBCB78226F3}"/>
                </a:ext>
              </a:extLst>
            </p:cNvPr>
            <p:cNvSpPr>
              <a:spLocks noChangeArrowheads="1"/>
            </p:cNvSpPr>
            <p:nvPr/>
          </p:nvSpPr>
          <p:spPr bwMode="auto">
            <a:xfrm>
              <a:off x="2098" y="1529"/>
              <a:ext cx="1521" cy="3529"/>
            </a:xfrm>
            <a:prstGeom prst="roundRect">
              <a:avLst>
                <a:gd name="adj" fmla="val 4690"/>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000000"/>
                </a:solidFill>
              </a:endParaRPr>
            </a:p>
          </p:txBody>
        </p:sp>
        <p:sp>
          <p:nvSpPr>
            <p:cNvPr id="136220" name="AutoShape 28">
              <a:extLst>
                <a:ext uri="{FF2B5EF4-FFF2-40B4-BE49-F238E27FC236}">
                  <a16:creationId xmlns:a16="http://schemas.microsoft.com/office/drawing/2014/main" id="{A55E9FB8-3083-4657-8FF9-799A38FB0EF0}"/>
                </a:ext>
              </a:extLst>
            </p:cNvPr>
            <p:cNvSpPr>
              <a:spLocks noChangeArrowheads="1"/>
            </p:cNvSpPr>
            <p:nvPr/>
          </p:nvSpPr>
          <p:spPr bwMode="gray">
            <a:xfrm>
              <a:off x="2247" y="1449"/>
              <a:ext cx="1306" cy="209"/>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solidFill>
                  <a:srgbClr val="000000"/>
                </a:solidFill>
              </a:endParaRPr>
            </a:p>
          </p:txBody>
        </p:sp>
        <p:sp>
          <p:nvSpPr>
            <p:cNvPr id="26631" name="AutoShape 29">
              <a:extLst>
                <a:ext uri="{FF2B5EF4-FFF2-40B4-BE49-F238E27FC236}">
                  <a16:creationId xmlns:a16="http://schemas.microsoft.com/office/drawing/2014/main" id="{69CCE1C3-05BE-461C-AB78-CA662CF8A7A8}"/>
                </a:ext>
              </a:extLst>
            </p:cNvPr>
            <p:cNvSpPr>
              <a:spLocks noChangeArrowheads="1"/>
            </p:cNvSpPr>
            <p:nvPr/>
          </p:nvSpPr>
          <p:spPr bwMode="auto">
            <a:xfrm flipH="1">
              <a:off x="3436" y="1483"/>
              <a:ext cx="51" cy="106"/>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000000"/>
                </a:solidFill>
              </a:endParaRPr>
            </a:p>
          </p:txBody>
        </p:sp>
        <p:sp>
          <p:nvSpPr>
            <p:cNvPr id="26632" name="AutoShape 30">
              <a:extLst>
                <a:ext uri="{FF2B5EF4-FFF2-40B4-BE49-F238E27FC236}">
                  <a16:creationId xmlns:a16="http://schemas.microsoft.com/office/drawing/2014/main" id="{C1E969EA-9279-47DF-B32D-63868BCF40CD}"/>
                </a:ext>
              </a:extLst>
            </p:cNvPr>
            <p:cNvSpPr>
              <a:spLocks noChangeArrowheads="1"/>
            </p:cNvSpPr>
            <p:nvPr/>
          </p:nvSpPr>
          <p:spPr bwMode="auto">
            <a:xfrm flipH="1">
              <a:off x="2322" y="1476"/>
              <a:ext cx="50" cy="106"/>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solidFill>
                  <a:srgbClr val="000000"/>
                </a:solidFill>
              </a:endParaRPr>
            </a:p>
          </p:txBody>
        </p:sp>
        <p:sp>
          <p:nvSpPr>
            <p:cNvPr id="26633" name="Text Box 31">
              <a:extLst>
                <a:ext uri="{FF2B5EF4-FFF2-40B4-BE49-F238E27FC236}">
                  <a16:creationId xmlns:a16="http://schemas.microsoft.com/office/drawing/2014/main" id="{871A2D63-A127-4054-B1F8-9E1FD1D83544}"/>
                </a:ext>
              </a:extLst>
            </p:cNvPr>
            <p:cNvSpPr txBox="1">
              <a:spLocks noChangeArrowheads="1"/>
            </p:cNvSpPr>
            <p:nvPr/>
          </p:nvSpPr>
          <p:spPr bwMode="auto">
            <a:xfrm>
              <a:off x="2882" y="1349"/>
              <a:ext cx="3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en-US" sz="2000" b="1">
                <a:solidFill>
                  <a:srgbClr val="FFFFFF"/>
                </a:solidFill>
              </a:endParaRPr>
            </a:p>
          </p:txBody>
        </p:sp>
        <p:sp>
          <p:nvSpPr>
            <p:cNvPr id="26634" name="Text Box 32">
              <a:extLst>
                <a:ext uri="{FF2B5EF4-FFF2-40B4-BE49-F238E27FC236}">
                  <a16:creationId xmlns:a16="http://schemas.microsoft.com/office/drawing/2014/main" id="{86F11F4C-BFEA-42A0-9E65-F63464CE9F12}"/>
                </a:ext>
              </a:extLst>
            </p:cNvPr>
            <p:cNvSpPr txBox="1">
              <a:spLocks noChangeArrowheads="1"/>
            </p:cNvSpPr>
            <p:nvPr/>
          </p:nvSpPr>
          <p:spPr bwMode="auto">
            <a:xfrm>
              <a:off x="2098" y="1677"/>
              <a:ext cx="1521" cy="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dirty="0"/>
                <a:t>     2012</a:t>
              </a:r>
              <a:r>
                <a:rPr lang="zh-CN" altLang="en-US" dirty="0"/>
                <a:t>年，</a:t>
              </a:r>
              <a:r>
                <a:rPr lang="en-US" altLang="zh-CN" dirty="0"/>
                <a:t>Hinton</a:t>
              </a:r>
              <a:r>
                <a:rPr lang="zh-CN" altLang="en-US" dirty="0"/>
                <a:t>课题组为了证明深度学习的潜力，首次参加</a:t>
              </a:r>
              <a:r>
                <a:rPr lang="en-US" altLang="zh-CN" dirty="0"/>
                <a:t>ImageNet</a:t>
              </a:r>
              <a:r>
                <a:rPr lang="zh-CN" altLang="en-US" dirty="0"/>
                <a:t>图像识别比赛，其构建的</a:t>
              </a:r>
              <a:r>
                <a:rPr lang="en-US" altLang="zh-CN" dirty="0"/>
                <a:t>CNN</a:t>
              </a:r>
              <a:r>
                <a:rPr lang="zh-CN" altLang="en-US" dirty="0"/>
                <a:t>网络</a:t>
              </a:r>
              <a:r>
                <a:rPr lang="en-US" altLang="zh-CN" dirty="0" err="1"/>
                <a:t>AlexNet</a:t>
              </a:r>
              <a:r>
                <a:rPr lang="zh-CN" altLang="en-US" dirty="0"/>
                <a:t>一举夺得冠军，且碾压第二名（</a:t>
              </a:r>
              <a:r>
                <a:rPr lang="en-US" altLang="zh-CN" dirty="0"/>
                <a:t>SVM</a:t>
              </a:r>
              <a:r>
                <a:rPr lang="zh-CN" altLang="en-US" dirty="0"/>
                <a:t>方法）的分类性能。由此</a:t>
              </a:r>
              <a:r>
                <a:rPr lang="en-US" altLang="zh-CN" dirty="0"/>
                <a:t>CNN</a:t>
              </a:r>
              <a:r>
                <a:rPr lang="zh-CN" altLang="en-US" dirty="0"/>
                <a:t>吸引到了众多研究者的注意。它首次采用</a:t>
              </a:r>
              <a:r>
                <a:rPr lang="en-US" altLang="zh-CN" dirty="0" err="1"/>
                <a:t>ReLU</a:t>
              </a:r>
              <a:r>
                <a:rPr lang="zh-CN" altLang="en-US" dirty="0"/>
                <a:t>激活函数，</a:t>
              </a:r>
              <a:r>
                <a:rPr lang="zh-CN" altLang="en-US" b="1" dirty="0"/>
                <a:t>可以很好抑制梯度消失问题。</a:t>
              </a:r>
              <a:r>
                <a:rPr lang="en-US" altLang="zh-CN" b="1" dirty="0" err="1"/>
                <a:t>AlexNet</a:t>
              </a:r>
              <a:r>
                <a:rPr lang="zh-CN" altLang="en-US" b="1" dirty="0"/>
                <a:t>抛弃了“预训练</a:t>
              </a:r>
              <a:r>
                <a:rPr lang="en-US" altLang="zh-CN" b="1" dirty="0"/>
                <a:t>+</a:t>
              </a:r>
              <a:r>
                <a:rPr lang="zh-CN" altLang="en-US" b="1" dirty="0"/>
                <a:t>微调”的方法，完全采用有监督训练。也正因为如此，</a:t>
              </a:r>
              <a:r>
                <a:rPr lang="en-US" altLang="zh-CN" b="1" dirty="0"/>
                <a:t>DL</a:t>
              </a:r>
              <a:r>
                <a:rPr lang="zh-CN" altLang="en-US" b="1" dirty="0"/>
                <a:t>的主流学习方法也因此变为了纯粹的有监督学习。</a:t>
              </a:r>
              <a:endParaRPr lang="en-US" altLang="zh-CN" b="1" dirty="0"/>
            </a:p>
            <a:p>
              <a:pPr>
                <a:buFont typeface="Arial" panose="020B0604020202020204" pitchFamily="34" charset="0"/>
                <a:buNone/>
              </a:pPr>
              <a:r>
                <a:rPr lang="en-US" altLang="zh-CN" dirty="0"/>
                <a:t>     2013</a:t>
              </a:r>
              <a:r>
                <a:rPr lang="zh-CN" altLang="en-US" dirty="0"/>
                <a:t>、</a:t>
              </a:r>
              <a:r>
                <a:rPr lang="en-US" altLang="zh-CN" dirty="0"/>
                <a:t>2014</a:t>
              </a:r>
              <a:r>
                <a:rPr lang="zh-CN" altLang="en-US" dirty="0"/>
                <a:t>、</a:t>
              </a:r>
              <a:r>
                <a:rPr lang="en-US" altLang="zh-CN" dirty="0"/>
                <a:t>2015</a:t>
              </a:r>
              <a:r>
                <a:rPr lang="zh-CN" altLang="en-US" dirty="0"/>
                <a:t>、</a:t>
              </a:r>
              <a:r>
                <a:rPr lang="en-US" altLang="zh-CN" dirty="0"/>
                <a:t>2016</a:t>
              </a:r>
              <a:r>
                <a:rPr lang="zh-CN" altLang="en-US" dirty="0"/>
                <a:t>年，通过</a:t>
              </a:r>
              <a:r>
                <a:rPr lang="en-US" altLang="zh-CN" dirty="0"/>
                <a:t>ImageNet</a:t>
              </a:r>
              <a:r>
                <a:rPr lang="zh-CN" altLang="en-US" dirty="0"/>
                <a:t>图像识别比赛，</a:t>
              </a:r>
              <a:r>
                <a:rPr lang="en-US" altLang="zh-CN" dirty="0"/>
                <a:t>DL</a:t>
              </a:r>
              <a:r>
                <a:rPr lang="zh-CN" altLang="en-US" dirty="0"/>
                <a:t>的网络结构与训练方法、</a:t>
              </a:r>
              <a:r>
                <a:rPr lang="en-US" altLang="zh-CN" dirty="0"/>
                <a:t>GPU</a:t>
              </a:r>
              <a:r>
                <a:rPr lang="zh-CN" altLang="en-US" dirty="0"/>
                <a:t>硬件不断进步，促使其在其他领域也不断征服战场。</a:t>
              </a:r>
              <a:br>
                <a:rPr lang="zh-CN" altLang="en-US" dirty="0"/>
              </a:br>
              <a:r>
                <a:rPr lang="en-US" altLang="zh-CN"/>
                <a:t>     2016</a:t>
              </a:r>
              <a:r>
                <a:rPr lang="zh-CN" altLang="en-US" dirty="0"/>
                <a:t>年</a:t>
              </a:r>
              <a:r>
                <a:rPr lang="en-US" altLang="zh-CN" dirty="0"/>
                <a:t>3</a:t>
              </a:r>
              <a:r>
                <a:rPr lang="zh-CN" altLang="en-US" dirty="0"/>
                <a:t>月，由谷歌（</a:t>
              </a:r>
              <a:r>
                <a:rPr lang="en-US" altLang="zh-CN" dirty="0"/>
                <a:t>Google</a:t>
              </a:r>
              <a:r>
                <a:rPr lang="zh-CN" altLang="en-US" dirty="0"/>
                <a:t>）旗下</a:t>
              </a:r>
              <a:r>
                <a:rPr lang="en-US" altLang="zh-CN" dirty="0"/>
                <a:t>DeepMind</a:t>
              </a:r>
              <a:r>
                <a:rPr lang="zh-CN" altLang="en-US" dirty="0"/>
                <a:t>公司开发的</a:t>
              </a:r>
              <a:r>
                <a:rPr lang="en-US" altLang="zh-CN" dirty="0"/>
                <a:t>AlphaGo(</a:t>
              </a:r>
              <a:r>
                <a:rPr lang="zh-CN" altLang="en-US" dirty="0"/>
                <a:t>基于深度强化学习</a:t>
              </a:r>
              <a:r>
                <a:rPr lang="en-US" altLang="zh-CN" dirty="0"/>
                <a:t>)</a:t>
              </a:r>
              <a:r>
                <a:rPr lang="zh-CN" altLang="en-US" dirty="0"/>
                <a:t>与围棋世界冠军、职业棋手李世石进行围棋人机大战，以</a:t>
              </a:r>
              <a:r>
                <a:rPr lang="en-US" altLang="zh-CN" dirty="0"/>
                <a:t>4</a:t>
              </a:r>
              <a:r>
                <a:rPr lang="zh-CN" altLang="en-US" dirty="0"/>
                <a:t>比</a:t>
              </a:r>
              <a:r>
                <a:rPr lang="en-US" altLang="zh-CN" dirty="0"/>
                <a:t>1</a:t>
              </a:r>
              <a:r>
                <a:rPr lang="zh-CN" altLang="en-US" dirty="0"/>
                <a:t>的总比分获胜；</a:t>
              </a:r>
              <a:r>
                <a:rPr lang="en-US" altLang="zh-CN" dirty="0"/>
                <a:t>2016</a:t>
              </a:r>
              <a:r>
                <a:rPr lang="zh-CN" altLang="en-US" dirty="0"/>
                <a:t>年末</a:t>
              </a:r>
              <a:r>
                <a:rPr lang="en-US" altLang="zh-CN" dirty="0"/>
                <a:t>2017</a:t>
              </a:r>
              <a:r>
                <a:rPr lang="zh-CN" altLang="en-US" dirty="0"/>
                <a:t>年初，该程序在中国棋类网站上以“大师”（</a:t>
              </a:r>
              <a:r>
                <a:rPr lang="en-US" altLang="zh-CN" dirty="0"/>
                <a:t>Master</a:t>
              </a:r>
              <a:r>
                <a:rPr lang="zh-CN" altLang="en-US" dirty="0"/>
                <a:t>）为注册帐号与中日韩数十位围棋高手进行快棋对决，连续</a:t>
              </a:r>
              <a:r>
                <a:rPr lang="en-US" altLang="zh-CN" dirty="0"/>
                <a:t>60</a:t>
              </a:r>
              <a:r>
                <a:rPr lang="zh-CN" altLang="en-US" dirty="0"/>
                <a:t>局无一败绩；</a:t>
              </a:r>
              <a:r>
                <a:rPr lang="en-US" altLang="zh-CN" dirty="0"/>
                <a:t>2017</a:t>
              </a:r>
              <a:r>
                <a:rPr lang="zh-CN" altLang="en-US" dirty="0"/>
                <a:t>年</a:t>
              </a:r>
              <a:r>
                <a:rPr lang="en-US" altLang="zh-CN" dirty="0"/>
                <a:t>5</a:t>
              </a:r>
              <a:r>
                <a:rPr lang="zh-CN" altLang="en-US" dirty="0"/>
                <a:t>月，在中国乌镇围棋峰会上，它与排名世界第一的世界围棋冠军柯洁对战，以</a:t>
              </a:r>
              <a:r>
                <a:rPr lang="en-US" altLang="zh-CN" dirty="0"/>
                <a:t>3</a:t>
              </a:r>
              <a:r>
                <a:rPr lang="zh-CN" altLang="en-US" dirty="0"/>
                <a:t>比</a:t>
              </a:r>
              <a:r>
                <a:rPr lang="en-US" altLang="zh-CN" dirty="0"/>
                <a:t>0</a:t>
              </a:r>
              <a:r>
                <a:rPr lang="zh-CN" altLang="en-US" dirty="0"/>
                <a:t>的总比分获胜。</a:t>
              </a:r>
              <a:r>
                <a:rPr lang="zh-CN" altLang="en-US" b="1" dirty="0">
                  <a:solidFill>
                    <a:srgbClr val="FF0000"/>
                  </a:solidFill>
                </a:rPr>
                <a:t>围棋界公认阿尔法围棋的棋力已经超过人类职业围棋顶尖水平。</a:t>
              </a:r>
              <a:endParaRPr lang="zh-CN" altLang="en-US" b="1" dirty="0">
                <a:solidFill>
                  <a:srgbClr val="FF0000"/>
                </a:solidFill>
                <a:latin typeface="Times New Roman" panose="02020603050405020304" pitchFamily="18" charset="0"/>
              </a:endParaRPr>
            </a:p>
          </p:txBody>
        </p:sp>
      </p:grpSp>
      <p:sp>
        <p:nvSpPr>
          <p:cNvPr id="136225" name="Text Box 33">
            <a:extLst>
              <a:ext uri="{FF2B5EF4-FFF2-40B4-BE49-F238E27FC236}">
                <a16:creationId xmlns:a16="http://schemas.microsoft.com/office/drawing/2014/main" id="{0AD56C70-9F9D-48B5-BF09-25F100B0A4AE}"/>
              </a:ext>
            </a:extLst>
          </p:cNvPr>
          <p:cNvSpPr txBox="1">
            <a:spLocks noChangeArrowheads="1"/>
          </p:cNvSpPr>
          <p:nvPr/>
        </p:nvSpPr>
        <p:spPr bwMode="auto">
          <a:xfrm>
            <a:off x="3355975" y="987425"/>
            <a:ext cx="4872038" cy="482600"/>
          </a:xfrm>
          <a:prstGeom prst="rect">
            <a:avLst/>
          </a:prstGeom>
          <a:solidFill>
            <a:srgbClr val="99CC00"/>
          </a:solidFill>
          <a:ln w="38100">
            <a:solidFill>
              <a:srgbClr val="FF33CC"/>
            </a:solidFill>
            <a:miter lim="800000"/>
            <a:headEnd/>
            <a:tailEnd/>
          </a:ln>
          <a:effectLst>
            <a:outerShdw dist="107763" dir="2700000" algn="ctr" rotWithShape="0">
              <a:schemeClr val="bg2">
                <a:alpha val="50000"/>
              </a:schemeClr>
            </a:outerShdw>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Clr>
                <a:srgbClr val="66ABDA"/>
              </a:buClr>
              <a:buFont typeface="Arial" panose="020B0604020202020204" pitchFamily="34" charset="0"/>
              <a:buNone/>
            </a:pPr>
            <a:r>
              <a:rPr lang="zh-CN" altLang="en-US" sz="2000" b="1">
                <a:solidFill>
                  <a:srgbClr val="000000"/>
                </a:solidFill>
                <a:latin typeface="Times New Roman" panose="02020603050405020304" pitchFamily="18" charset="0"/>
                <a:ea typeface="黑体" panose="02010609060101010101" pitchFamily="49" charset="-122"/>
              </a:rPr>
              <a:t>深度学习爆发期 </a:t>
            </a:r>
            <a:r>
              <a:rPr lang="en-US" altLang="zh-CN" sz="2000" b="1">
                <a:solidFill>
                  <a:srgbClr val="000000"/>
                </a:solidFill>
                <a:latin typeface="Times New Roman" panose="02020603050405020304" pitchFamily="18" charset="0"/>
                <a:ea typeface="黑体" panose="02010609060101010101" pitchFamily="49" charset="-122"/>
              </a:rPr>
              <a:t>2012</a:t>
            </a:r>
            <a:r>
              <a:rPr lang="zh-CN" altLang="en-US" sz="2000" b="1">
                <a:solidFill>
                  <a:srgbClr val="000000"/>
                </a:solidFill>
                <a:latin typeface="Times New Roman" panose="02020603050405020304" pitchFamily="18" charset="0"/>
                <a:ea typeface="黑体" panose="02010609060101010101" pitchFamily="49" charset="-122"/>
              </a:rPr>
              <a:t>年</a:t>
            </a:r>
            <a:r>
              <a:rPr lang="en-US" altLang="zh-CN" sz="2000" b="1">
                <a:solidFill>
                  <a:srgbClr val="000000"/>
                </a:solidFill>
                <a:latin typeface="Times New Roman" panose="02020603050405020304" pitchFamily="18" charset="0"/>
                <a:ea typeface="黑体" panose="02010609060101010101" pitchFamily="49" charset="-122"/>
              </a:rPr>
              <a:t> – 2017</a:t>
            </a:r>
            <a:r>
              <a:rPr lang="zh-CN" altLang="en-US" sz="2000" b="1">
                <a:solidFill>
                  <a:srgbClr val="000000"/>
                </a:solidFill>
                <a:latin typeface="Times New Roman" panose="02020603050405020304" pitchFamily="18" charset="0"/>
                <a:ea typeface="黑体" panose="02010609060101010101" pitchFamily="49" charset="-122"/>
              </a:rPr>
              <a:t>年</a:t>
            </a:r>
          </a:p>
        </p:txBody>
      </p:sp>
      <p:sp>
        <p:nvSpPr>
          <p:cNvPr id="12" name="灯片编号占位符 2">
            <a:extLst>
              <a:ext uri="{FF2B5EF4-FFF2-40B4-BE49-F238E27FC236}">
                <a16:creationId xmlns:a16="http://schemas.microsoft.com/office/drawing/2014/main" id="{8AF1023A-C05D-45A2-816C-1724FD540385}"/>
              </a:ext>
            </a:extLst>
          </p:cNvPr>
          <p:cNvSpPr txBox="1">
            <a:spLocks/>
          </p:cNvSpPr>
          <p:nvPr/>
        </p:nvSpPr>
        <p:spPr>
          <a:xfrm>
            <a:off x="9347024" y="6536093"/>
            <a:ext cx="2641600" cy="228600"/>
          </a:xfrm>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A43780D-5C61-47C7-84FD-DBDC025933FC}" type="slidenum">
              <a:rPr lang="en-US" altLang="zh-CN" sz="1200" smtClean="0">
                <a:solidFill>
                  <a:schemeClr val="bg1"/>
                </a:solidFill>
              </a:rPr>
              <a:pPr algn="r"/>
              <a:t>31</a:t>
            </a:fld>
            <a:endParaRPr lang="en-US" altLang="zh-CN" sz="1200" dirty="0">
              <a:solidFill>
                <a:schemeClr val="bg1"/>
              </a:solidFill>
            </a:endParaRPr>
          </a:p>
        </p:txBody>
      </p:sp>
      <p:sp>
        <p:nvSpPr>
          <p:cNvPr id="15" name="Rectangle 2">
            <a:extLst>
              <a:ext uri="{FF2B5EF4-FFF2-40B4-BE49-F238E27FC236}">
                <a16:creationId xmlns:a16="http://schemas.microsoft.com/office/drawing/2014/main" id="{70A374E4-5BD0-4AD4-8A03-7453FBD794BA}"/>
              </a:ext>
            </a:extLst>
          </p:cNvPr>
          <p:cNvSpPr>
            <a:spLocks noGrp="1" noChangeArrowheads="1"/>
          </p:cNvSpPr>
          <p:nvPr>
            <p:ph type="title"/>
          </p:nvPr>
        </p:nvSpPr>
        <p:spPr>
          <a:xfrm>
            <a:off x="528479" y="208567"/>
            <a:ext cx="10515600" cy="567722"/>
          </a:xfrm>
        </p:spPr>
        <p:txBody>
          <a:bodyPr/>
          <a:lstStyle/>
          <a:p>
            <a:pPr eaLnBrk="1" hangingPunct="1">
              <a:defRPr/>
            </a:pPr>
            <a:r>
              <a:rPr lang="zh-CN" altLang="en-US" dirty="0">
                <a:solidFill>
                  <a:srgbClr val="FF0000"/>
                </a:solidFill>
                <a:effectLst>
                  <a:outerShdw blurRad="38100" dist="38100" dir="2700000" algn="tl">
                    <a:srgbClr val="C0C0C0"/>
                  </a:outerShdw>
                </a:effectLst>
                <a:latin typeface="Times New Roman" panose="02020603050405020304" pitchFamily="18" charset="0"/>
              </a:rPr>
              <a:t>神经网络研究进展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225"/>
                                        </p:tgtEl>
                                        <p:attrNameLst>
                                          <p:attrName>style.visibility</p:attrName>
                                        </p:attrNameLst>
                                      </p:cBhvr>
                                      <p:to>
                                        <p:strVal val="visible"/>
                                      </p:to>
                                    </p:set>
                                    <p:animEffect transition="in" filter="wipe(left)">
                                      <p:cBhvr>
                                        <p:cTn id="7" dur="500"/>
                                        <p:tgtEl>
                                          <p:spTgt spid="1362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136218"/>
                                        </p:tgtEl>
                                        <p:attrNameLst>
                                          <p:attrName>style.visibility</p:attrName>
                                        </p:attrNameLst>
                                      </p:cBhvr>
                                      <p:to>
                                        <p:strVal val="visible"/>
                                      </p:to>
                                    </p:set>
                                    <p:anim calcmode="lin" valueType="num">
                                      <p:cBhvr>
                                        <p:cTn id="12" dur="1000" fill="hold"/>
                                        <p:tgtEl>
                                          <p:spTgt spid="136218"/>
                                        </p:tgtEl>
                                        <p:attrNameLst>
                                          <p:attrName>ppt_w</p:attrName>
                                        </p:attrNameLst>
                                      </p:cBhvr>
                                      <p:tavLst>
                                        <p:tav tm="0">
                                          <p:val>
                                            <p:fltVal val="0"/>
                                          </p:val>
                                        </p:tav>
                                        <p:tav tm="100000">
                                          <p:val>
                                            <p:strVal val="#ppt_w"/>
                                          </p:val>
                                        </p:tav>
                                      </p:tavLst>
                                    </p:anim>
                                    <p:anim calcmode="lin" valueType="num">
                                      <p:cBhvr>
                                        <p:cTn id="13" dur="1000" fill="hold"/>
                                        <p:tgtEl>
                                          <p:spTgt spid="136218"/>
                                        </p:tgtEl>
                                        <p:attrNameLst>
                                          <p:attrName>ppt_h</p:attrName>
                                        </p:attrNameLst>
                                      </p:cBhvr>
                                      <p:tavLst>
                                        <p:tav tm="0">
                                          <p:val>
                                            <p:fltVal val="0"/>
                                          </p:val>
                                        </p:tav>
                                        <p:tav tm="100000">
                                          <p:val>
                                            <p:strVal val="#ppt_h"/>
                                          </p:val>
                                        </p:tav>
                                      </p:tavLst>
                                    </p:anim>
                                    <p:anim calcmode="lin" valueType="num">
                                      <p:cBhvr>
                                        <p:cTn id="14" dur="1000" fill="hold"/>
                                        <p:tgtEl>
                                          <p:spTgt spid="136218"/>
                                        </p:tgtEl>
                                        <p:attrNameLst>
                                          <p:attrName>style.rotation</p:attrName>
                                        </p:attrNameLst>
                                      </p:cBhvr>
                                      <p:tavLst>
                                        <p:tav tm="0">
                                          <p:val>
                                            <p:fltVal val="360"/>
                                          </p:val>
                                        </p:tav>
                                        <p:tav tm="100000">
                                          <p:val>
                                            <p:fltVal val="0"/>
                                          </p:val>
                                        </p:tav>
                                      </p:tavLst>
                                    </p:anim>
                                    <p:animEffect transition="in" filter="fade">
                                      <p:cBhvr>
                                        <p:cTn id="15" dur="1000"/>
                                        <p:tgtEl>
                                          <p:spTgt spid="136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2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B01A15-FC55-4777-8BAB-6AEF3956518A}" type="datetime1">
              <a:rPr kumimoji="0" lang="zh-CN" altLang="en-US" sz="1200" b="0" i="0" u="none" strike="noStrike" kern="1200" cap="none" spc="0" normalizeH="0" baseline="0" noProof="0" smtClean="0">
                <a:ln>
                  <a:noFill/>
                </a:ln>
                <a:solidFill>
                  <a:srgbClr val="FFFFFF"/>
                </a:solidFill>
                <a:effectLst/>
                <a:uLnTx/>
                <a:uFillTx/>
                <a:latin typeface="Corbel"/>
                <a:ea typeface="华文楷体" panose="0201060004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2020/9/29</a:t>
            </a:fld>
            <a:endParaRPr kumimoji="0" lang="en-US" altLang="zh-CN" sz="1200" b="0" i="0" u="none" strike="noStrike" kern="1200" cap="none" spc="0" normalizeH="0" baseline="0" noProof="0">
              <a:ln>
                <a:noFill/>
              </a:ln>
              <a:solidFill>
                <a:srgbClr val="FFFFFF"/>
              </a:solidFill>
              <a:effectLst/>
              <a:uLnTx/>
              <a:uFillTx/>
              <a:latin typeface="Corbel"/>
              <a:ea typeface="华文楷体" panose="020106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1DEBF-5384-498E-A8A8-3C8FE3B40709}" type="slidenum">
              <a:rPr kumimoji="0" lang="en-US" altLang="zh-CN" sz="1200" b="0" i="0" u="none" strike="noStrike" kern="1200" cap="none" spc="0" normalizeH="0" baseline="0" noProof="0" smtClean="0">
                <a:ln>
                  <a:noFill/>
                </a:ln>
                <a:solidFill>
                  <a:srgbClr val="FFFFFF"/>
                </a:solidFill>
                <a:effectLst/>
                <a:uLnTx/>
                <a:uFillTx/>
                <a:latin typeface="Corbel"/>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zh-CN" sz="1200" b="0" i="0" u="none" strike="noStrike" kern="1200" cap="none" spc="0" normalizeH="0" baseline="0" noProof="0">
              <a:ln>
                <a:noFill/>
              </a:ln>
              <a:solidFill>
                <a:srgbClr val="FFFFFF"/>
              </a:solidFill>
              <a:effectLst/>
              <a:uLnTx/>
              <a:uFillTx/>
              <a:latin typeface="Corbel"/>
              <a:ea typeface="宋体" panose="02010600030101010101" pitchFamily="2" charset="-122"/>
              <a:cs typeface="+mn-cs"/>
            </a:endParaRPr>
          </a:p>
        </p:txBody>
      </p:sp>
      <p:pic>
        <p:nvPicPr>
          <p:cNvPr id="9" name="图片 8" descr="ws_BB39.tmp">
            <a:extLst>
              <a:ext uri="{FF2B5EF4-FFF2-40B4-BE49-F238E27FC236}">
                <a16:creationId xmlns:a16="http://schemas.microsoft.com/office/drawing/2014/main" id="{40B7F0BF-5B5F-4473-9329-A40E085DCB99}"/>
              </a:ext>
            </a:extLst>
          </p:cNvPr>
          <p:cNvPicPr>
            <a:picLocks/>
          </p:cNvPicPr>
          <p:nvPr/>
        </p:nvPicPr>
        <p:blipFill>
          <a:blip r:embed="rId2" cstate="print"/>
          <a:stretch>
            <a:fillRect/>
          </a:stretch>
        </p:blipFill>
        <p:spPr>
          <a:xfrm>
            <a:off x="1351279" y="1004711"/>
            <a:ext cx="9347201" cy="5452533"/>
          </a:xfrm>
          <a:prstGeom prst="rect">
            <a:avLst/>
          </a:prstGeom>
        </p:spPr>
      </p:pic>
      <p:sp>
        <p:nvSpPr>
          <p:cNvPr id="10" name="矩形 9">
            <a:extLst>
              <a:ext uri="{FF2B5EF4-FFF2-40B4-BE49-F238E27FC236}">
                <a16:creationId xmlns:a16="http://schemas.microsoft.com/office/drawing/2014/main" id="{ADD22A74-8995-4A0D-9230-1EB4BFB22A61}"/>
              </a:ext>
            </a:extLst>
          </p:cNvPr>
          <p:cNvSpPr/>
          <p:nvPr/>
        </p:nvSpPr>
        <p:spPr>
          <a:xfrm>
            <a:off x="1142309" y="6042756"/>
            <a:ext cx="10121165" cy="46800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p:txBody>
      </p:sp>
      <p:sp>
        <p:nvSpPr>
          <p:cNvPr id="6" name="矩形 5">
            <a:extLst>
              <a:ext uri="{FF2B5EF4-FFF2-40B4-BE49-F238E27FC236}">
                <a16:creationId xmlns:a16="http://schemas.microsoft.com/office/drawing/2014/main" id="{BD5AE218-A14E-4FC9-8CAF-2C4F9C8C6760}"/>
              </a:ext>
            </a:extLst>
          </p:cNvPr>
          <p:cNvSpPr/>
          <p:nvPr/>
        </p:nvSpPr>
        <p:spPr>
          <a:xfrm>
            <a:off x="5992322" y="3437795"/>
            <a:ext cx="96654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a:ea typeface="华文楷体" panose="02010600040101010101" pitchFamily="2" charset="-122"/>
                <a:cs typeface="+mn-cs"/>
              </a:rPr>
              <a:t>Web</a:t>
            </a:r>
            <a:r>
              <a:rPr kumimoji="0" lang="zh-CN" altLang="en-US" sz="1600" b="0" i="0" u="none" strike="noStrike" kern="1200" cap="none" spc="0" normalizeH="0" baseline="0" noProof="0" dirty="0">
                <a:ln>
                  <a:noFill/>
                </a:ln>
                <a:solidFill>
                  <a:srgbClr val="000000"/>
                </a:solidFill>
                <a:effectLst/>
                <a:uLnTx/>
                <a:uFillTx/>
                <a:latin typeface="微软雅黑"/>
                <a:ea typeface="华文楷体" panose="02010600040101010101" pitchFamily="2" charset="-122"/>
                <a:cs typeface="+mn-cs"/>
              </a:rPr>
              <a:t>搜索</a:t>
            </a:r>
            <a:endParaRPr kumimoji="0" lang="zh-CN" altLang="en-US" sz="16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p:txBody>
      </p:sp>
      <p:sp>
        <p:nvSpPr>
          <p:cNvPr id="13" name="矩形 12">
            <a:extLst>
              <a:ext uri="{FF2B5EF4-FFF2-40B4-BE49-F238E27FC236}">
                <a16:creationId xmlns:a16="http://schemas.microsoft.com/office/drawing/2014/main" id="{2D19D3F4-DC81-4CC9-9203-6467B2B6A7DE}"/>
              </a:ext>
            </a:extLst>
          </p:cNvPr>
          <p:cNvSpPr/>
          <p:nvPr/>
        </p:nvSpPr>
        <p:spPr>
          <a:xfrm>
            <a:off x="2420443" y="3809630"/>
            <a:ext cx="121058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a:ea typeface="华文楷体" panose="02010600040101010101" pitchFamily="2" charset="-122"/>
                <a:cs typeface="+mn-cs"/>
              </a:rPr>
              <a:t>生物信息学</a:t>
            </a:r>
            <a:endParaRPr kumimoji="0" lang="zh-CN" altLang="en-US" sz="16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p:txBody>
      </p:sp>
      <p:sp>
        <p:nvSpPr>
          <p:cNvPr id="14" name="矩形 13">
            <a:extLst>
              <a:ext uri="{FF2B5EF4-FFF2-40B4-BE49-F238E27FC236}">
                <a16:creationId xmlns:a16="http://schemas.microsoft.com/office/drawing/2014/main" id="{52DEA7DE-1A37-4C5A-921D-9C17AD0D2C43}"/>
              </a:ext>
            </a:extLst>
          </p:cNvPr>
          <p:cNvSpPr/>
          <p:nvPr/>
        </p:nvSpPr>
        <p:spPr>
          <a:xfrm>
            <a:off x="8568485" y="5419417"/>
            <a:ext cx="181690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a:ea typeface="华文楷体" panose="02010600040101010101" pitchFamily="2" charset="-122"/>
                <a:cs typeface="+mn-cs"/>
              </a:rPr>
              <a:t>决策助手</a:t>
            </a:r>
            <a:r>
              <a:rPr kumimoji="0" lang="en-US" altLang="zh-CN" sz="1600" b="0" i="0" u="none" strike="noStrike" kern="1200" cap="none" spc="0" normalizeH="0" baseline="0" noProof="0" dirty="0">
                <a:ln>
                  <a:noFill/>
                </a:ln>
                <a:solidFill>
                  <a:srgbClr val="000000"/>
                </a:solidFill>
                <a:effectLst/>
                <a:uLnTx/>
                <a:uFillTx/>
                <a:latin typeface="Times New Roman"/>
                <a:ea typeface="华文楷体" panose="02010600040101010101" pitchFamily="2" charset="-122"/>
                <a:cs typeface="+mn-cs"/>
              </a:rPr>
              <a:t>(DARPA)</a:t>
            </a:r>
            <a:endParaRPr kumimoji="0" lang="zh-CN" altLang="en-US" sz="16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p:txBody>
      </p:sp>
      <p:sp>
        <p:nvSpPr>
          <p:cNvPr id="15" name="矩形 14">
            <a:extLst>
              <a:ext uri="{FF2B5EF4-FFF2-40B4-BE49-F238E27FC236}">
                <a16:creationId xmlns:a16="http://schemas.microsoft.com/office/drawing/2014/main" id="{3E0F8B60-91E6-474C-BFED-9204F618F5FF}"/>
              </a:ext>
            </a:extLst>
          </p:cNvPr>
          <p:cNvSpPr/>
          <p:nvPr/>
        </p:nvSpPr>
        <p:spPr>
          <a:xfrm>
            <a:off x="9034646" y="2996141"/>
            <a:ext cx="100540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a:ea typeface="华文楷体" panose="02010600040101010101" pitchFamily="2" charset="-122"/>
                <a:cs typeface="+mn-cs"/>
              </a:rPr>
              <a:t>入侵检测</a:t>
            </a:r>
            <a:endParaRPr kumimoji="0" lang="zh-CN" altLang="en-US" sz="16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p:txBody>
      </p:sp>
      <p:sp>
        <p:nvSpPr>
          <p:cNvPr id="16" name="矩形 15">
            <a:extLst>
              <a:ext uri="{FF2B5EF4-FFF2-40B4-BE49-F238E27FC236}">
                <a16:creationId xmlns:a16="http://schemas.microsoft.com/office/drawing/2014/main" id="{C3D44195-FFD0-4AF2-AAF8-A2063785D885}"/>
              </a:ext>
            </a:extLst>
          </p:cNvPr>
          <p:cNvSpPr/>
          <p:nvPr/>
        </p:nvSpPr>
        <p:spPr>
          <a:xfrm>
            <a:off x="2353024" y="5797482"/>
            <a:ext cx="6096000" cy="541174"/>
          </a:xfrm>
          <a:prstGeom prst="rect">
            <a:avLst/>
          </a:prstGeom>
        </p:spPr>
        <p:txBody>
          <a:bodyPr>
            <a:spAutoFit/>
          </a:bodyPr>
          <a:lstStyle/>
          <a:p>
            <a:pPr marL="0" marR="0" lvl="0" indent="0" algn="l" defTabSz="914400" rtl="0" eaLnBrk="1" fontAlgn="auto" latinLnBrk="0" hangingPunct="1">
              <a:lnSpc>
                <a:spcPts val="1536"/>
              </a:lnSpc>
              <a:spcBef>
                <a:spcPts val="0"/>
              </a:spcBef>
              <a:spcAft>
                <a:spcPts val="0"/>
              </a:spcAft>
              <a:buClrTx/>
              <a:buSzTx/>
              <a:buFontTx/>
              <a:buNone/>
              <a:tabLst>
                <a:tab pos="711200" algn="l"/>
              </a:tabLst>
              <a:defRPr/>
            </a:pPr>
            <a:r>
              <a:rPr kumimoji="0" lang="zh-CN" altLang="en-US" sz="1600" b="0" i="0" u="none" strike="noStrike" kern="1200" cap="none" spc="0" normalizeH="0" baseline="0" noProof="0" dirty="0">
                <a:ln>
                  <a:noFill/>
                </a:ln>
                <a:solidFill>
                  <a:srgbClr val="000000"/>
                </a:solidFill>
                <a:effectLst/>
                <a:uLnTx/>
                <a:uFillTx/>
                <a:latin typeface="微软雅黑"/>
                <a:ea typeface="华文楷体" panose="02010600040101010101" pitchFamily="2" charset="-122"/>
                <a:cs typeface="+mn-cs"/>
              </a:rPr>
              <a:t>汽车自动驾驶</a:t>
            </a:r>
          </a:p>
          <a:p>
            <a:pPr marL="0" marR="0" lvl="0" indent="0" algn="l" defTabSz="914400" rtl="0" eaLnBrk="1" fontAlgn="auto" latinLnBrk="0" hangingPunct="1">
              <a:lnSpc>
                <a:spcPts val="2015"/>
              </a:lnSpc>
              <a:spcBef>
                <a:spcPts val="0"/>
              </a:spcBef>
              <a:spcAft>
                <a:spcPts val="0"/>
              </a:spcAft>
              <a:buClrTx/>
              <a:buSzTx/>
              <a:buFontTx/>
              <a:buNone/>
              <a:tabLst>
                <a:tab pos="711200" algn="l"/>
              </a:tabLst>
              <a:defRPr/>
            </a:pPr>
            <a:r>
              <a:rPr kumimoji="0" lang="en-US" altLang="zh-CN" sz="1600" b="0" i="0" u="none" strike="noStrike" kern="1200" cap="none" spc="0" normalizeH="0" baseline="0" noProof="0" dirty="0">
                <a:ln>
                  <a:noFill/>
                </a:ln>
                <a:solidFill>
                  <a:srgbClr val="000000"/>
                </a:solidFill>
                <a:effectLst/>
                <a:uLnTx/>
                <a:uFillTx/>
                <a:latin typeface="Times New Roman"/>
                <a:ea typeface="华文楷体" panose="02010600040101010101" pitchFamily="2" charset="-122"/>
                <a:cs typeface="+mn-cs"/>
              </a:rPr>
              <a:t>(DARPA Grand Challenge)</a:t>
            </a:r>
            <a:endParaRPr kumimoji="0" lang="zh-CN" altLang="en-US" sz="1600" b="0" i="0" u="none" strike="noStrike" kern="1200" cap="none" spc="0" normalizeH="0" baseline="0" noProof="0" dirty="0">
              <a:ln>
                <a:noFill/>
              </a:ln>
              <a:solidFill>
                <a:srgbClr val="000000"/>
              </a:solidFill>
              <a:effectLst/>
              <a:uLnTx/>
              <a:uFillTx/>
              <a:latin typeface="Times New Roman"/>
              <a:ea typeface="华文楷体" panose="02010600040101010101" pitchFamily="2" charset="-122"/>
              <a:cs typeface="+mn-cs"/>
            </a:endParaRPr>
          </a:p>
        </p:txBody>
      </p:sp>
      <p:sp>
        <p:nvSpPr>
          <p:cNvPr id="17" name="TextBox 31">
            <a:extLst>
              <a:ext uri="{FF2B5EF4-FFF2-40B4-BE49-F238E27FC236}">
                <a16:creationId xmlns:a16="http://schemas.microsoft.com/office/drawing/2014/main" id="{8483AAC0-5391-467E-8F81-D0BD6FBCB29F}"/>
              </a:ext>
            </a:extLst>
          </p:cNvPr>
          <p:cNvSpPr txBox="1"/>
          <p:nvPr/>
        </p:nvSpPr>
        <p:spPr>
          <a:xfrm>
            <a:off x="5614670" y="5638399"/>
            <a:ext cx="1543692" cy="243656"/>
          </a:xfrm>
          <a:prstGeom prst="rect">
            <a:avLst/>
          </a:prstGeom>
          <a:noFill/>
        </p:spPr>
        <p:txBody>
          <a:bodyPr vert="horz" wrap="none" lIns="0" tIns="0" rIns="0" bIns="0" rtlCol="0">
            <a:spAutoFit/>
          </a:bodyPr>
          <a:lstStyle/>
          <a:p>
            <a:pPr marL="0" marR="0" lvl="0" indent="0" algn="l" defTabSz="914400" rtl="0" eaLnBrk="1" fontAlgn="auto" latinLnBrk="0" hangingPunct="1">
              <a:lnSpc>
                <a:spcPts val="1934"/>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00"/>
                </a:solidFill>
                <a:effectLst/>
                <a:uLnTx/>
                <a:uFillTx/>
                <a:latin typeface="微软雅黑"/>
                <a:ea typeface="华文楷体" panose="02010600040101010101" pitchFamily="2" charset="-122"/>
                <a:cs typeface="+mn-cs"/>
              </a:rPr>
              <a:t>火星机器人 </a:t>
            </a:r>
            <a:r>
              <a:rPr kumimoji="0" lang="en-US" altLang="zh-CN" sz="1596" b="0" i="0" u="none" strike="noStrike" kern="1200" cap="none" spc="0" normalizeH="0" baseline="0" noProof="0" dirty="0">
                <a:ln>
                  <a:noFill/>
                </a:ln>
                <a:solidFill>
                  <a:srgbClr val="000000"/>
                </a:solidFill>
                <a:effectLst/>
                <a:uLnTx/>
                <a:uFillTx/>
                <a:latin typeface="Times New Roman"/>
                <a:ea typeface="华文楷体" panose="02010600040101010101" pitchFamily="2" charset="-122"/>
                <a:cs typeface="+mn-cs"/>
              </a:rPr>
              <a:t>(JPL)</a:t>
            </a:r>
            <a:endParaRPr kumimoji="0" lang="zh-CN" altLang="en-US" sz="1596" b="0" i="0" u="none" strike="noStrike" kern="1200" cap="none" spc="0" normalizeH="0" baseline="0" noProof="0" dirty="0">
              <a:ln>
                <a:noFill/>
              </a:ln>
              <a:solidFill>
                <a:srgbClr val="000000"/>
              </a:solidFill>
              <a:effectLst/>
              <a:uLnTx/>
              <a:uFillTx/>
              <a:latin typeface="Times New Roman"/>
              <a:ea typeface="华文楷体" panose="02010600040101010101" pitchFamily="2" charset="-122"/>
              <a:cs typeface="+mn-cs"/>
            </a:endParaRPr>
          </a:p>
        </p:txBody>
      </p:sp>
      <p:sp>
        <p:nvSpPr>
          <p:cNvPr id="19" name="标题 18">
            <a:extLst>
              <a:ext uri="{FF2B5EF4-FFF2-40B4-BE49-F238E27FC236}">
                <a16:creationId xmlns:a16="http://schemas.microsoft.com/office/drawing/2014/main" id="{E3E35710-A3EE-41B4-890C-F85035E8441E}"/>
              </a:ext>
            </a:extLst>
          </p:cNvPr>
          <p:cNvSpPr>
            <a:spLocks noGrp="1"/>
          </p:cNvSpPr>
          <p:nvPr>
            <p:ph type="title"/>
          </p:nvPr>
        </p:nvSpPr>
        <p:spPr>
          <a:xfrm>
            <a:off x="762000" y="347244"/>
            <a:ext cx="10668000" cy="609600"/>
          </a:xfrm>
        </p:spPr>
        <p:txBody>
          <a:bodyPr/>
          <a:lstStyle/>
          <a:p>
            <a:r>
              <a:rPr lang="zh-CN" altLang="en-US" dirty="0"/>
              <a:t>机器学习已经“无处不在”</a:t>
            </a:r>
          </a:p>
        </p:txBody>
      </p:sp>
    </p:spTree>
    <p:extLst>
      <p:ext uri="{BB962C8B-B14F-4D97-AF65-F5344CB8AC3E}">
        <p14:creationId xmlns:p14="http://schemas.microsoft.com/office/powerpoint/2010/main" val="1833005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4294967295"/>
          </p:nvPr>
        </p:nvSpPr>
        <p:spPr>
          <a:xfrm>
            <a:off x="1108954" y="1409242"/>
            <a:ext cx="8424863" cy="4840288"/>
          </a:xfrm>
        </p:spPr>
        <p:txBody>
          <a:bodyPr/>
          <a:lstStyle/>
          <a:p>
            <a:r>
              <a:rPr lang="zh-CN" altLang="en-US" dirty="0"/>
              <a:t>新的方向：</a:t>
            </a:r>
            <a:endParaRPr lang="en-US" altLang="zh-CN" dirty="0"/>
          </a:p>
          <a:p>
            <a:pPr lvl="1"/>
            <a:r>
              <a:rPr lang="zh-CN" altLang="en-US" dirty="0"/>
              <a:t>集成学习</a:t>
            </a:r>
            <a:endParaRPr lang="en-US" altLang="zh-CN" dirty="0"/>
          </a:p>
          <a:p>
            <a:pPr lvl="1"/>
            <a:r>
              <a:rPr lang="zh-CN" altLang="en-US" dirty="0"/>
              <a:t>可扩展机器学习（对大数据集、高维数据的学习等）</a:t>
            </a:r>
            <a:endParaRPr lang="en-US" altLang="zh-CN" dirty="0"/>
          </a:p>
          <a:p>
            <a:pPr lvl="1"/>
            <a:r>
              <a:rPr lang="zh-CN" altLang="en-US" dirty="0"/>
              <a:t>强化学习</a:t>
            </a:r>
            <a:endParaRPr lang="en-US" altLang="zh-CN" dirty="0"/>
          </a:p>
          <a:p>
            <a:pPr lvl="1"/>
            <a:r>
              <a:rPr lang="zh-CN" altLang="en-US" dirty="0"/>
              <a:t>迁移学习</a:t>
            </a:r>
            <a:endParaRPr lang="en-US" altLang="zh-CN" dirty="0"/>
          </a:p>
          <a:p>
            <a:pPr lvl="1"/>
            <a:r>
              <a:rPr lang="zh-CN" altLang="en-US" dirty="0"/>
              <a:t>概率网络</a:t>
            </a:r>
            <a:endParaRPr lang="en-US" altLang="zh-CN" dirty="0"/>
          </a:p>
          <a:p>
            <a:pPr lvl="1"/>
            <a:r>
              <a:rPr lang="zh-CN" altLang="en-US" dirty="0"/>
              <a:t>联邦学习</a:t>
            </a:r>
            <a:endParaRPr lang="en-US" altLang="zh-CN" dirty="0"/>
          </a:p>
          <a:p>
            <a:pPr lvl="1"/>
            <a:r>
              <a:rPr lang="zh-CN" altLang="en-US" dirty="0"/>
              <a:t>深度学习</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13" name="标题 1"/>
          <p:cNvSpPr txBox="1"/>
          <p:nvPr/>
        </p:nvSpPr>
        <p:spPr>
          <a:xfrm>
            <a:off x="437311" y="0"/>
            <a:ext cx="11006483"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j-cs"/>
              </a:rPr>
              <a:t>机器学习的发展历程</a:t>
            </a:r>
          </a:p>
        </p:txBody>
      </p:sp>
    </p:spTree>
    <p:extLst>
      <p:ext uri="{BB962C8B-B14F-4D97-AF65-F5344CB8AC3E}">
        <p14:creationId xmlns:p14="http://schemas.microsoft.com/office/powerpoint/2010/main" val="2275740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4294967295"/>
          </p:nvPr>
        </p:nvSpPr>
        <p:spPr>
          <a:xfrm>
            <a:off x="644525" y="1459318"/>
            <a:ext cx="11547475" cy="4503737"/>
          </a:xfrm>
        </p:spPr>
        <p:txBody>
          <a:bodyPr>
            <a:normAutofit fontScale="77500" lnSpcReduction="20000"/>
          </a:bodyPr>
          <a:lstStyle/>
          <a:p>
            <a:r>
              <a:rPr lang="en-US" altLang="zh-CN" dirty="0"/>
              <a:t>M. I. Jordan</a:t>
            </a:r>
          </a:p>
          <a:p>
            <a:pPr lvl="1"/>
            <a:r>
              <a:rPr lang="en-US" altLang="zh-CN" dirty="0"/>
              <a:t>Andrew Ng</a:t>
            </a:r>
          </a:p>
          <a:p>
            <a:pPr lvl="1"/>
            <a:r>
              <a:rPr lang="en-US" altLang="zh-CN" dirty="0" err="1"/>
              <a:t>Tommi</a:t>
            </a:r>
            <a:r>
              <a:rPr lang="en-US" altLang="zh-CN" dirty="0"/>
              <a:t> </a:t>
            </a:r>
            <a:r>
              <a:rPr lang="en-US" altLang="zh-CN" dirty="0" err="1"/>
              <a:t>Jaakkola</a:t>
            </a:r>
            <a:endParaRPr lang="en-US" altLang="zh-CN" dirty="0"/>
          </a:p>
          <a:p>
            <a:pPr lvl="1"/>
            <a:r>
              <a:rPr lang="en-US" altLang="zh-CN" dirty="0"/>
              <a:t>David </a:t>
            </a:r>
            <a:r>
              <a:rPr lang="en-US" altLang="zh-CN" dirty="0" err="1"/>
              <a:t>Blei</a:t>
            </a:r>
            <a:endParaRPr lang="en-US" altLang="zh-CN" dirty="0"/>
          </a:p>
          <a:p>
            <a:pPr lvl="1"/>
            <a:r>
              <a:rPr lang="en-US" altLang="zh-CN" dirty="0"/>
              <a:t>Eric Xing</a:t>
            </a:r>
            <a:r>
              <a:rPr lang="zh-CN" altLang="en-US" dirty="0"/>
              <a:t>。。。</a:t>
            </a:r>
            <a:endParaRPr lang="en-US" altLang="zh-CN" dirty="0"/>
          </a:p>
          <a:p>
            <a:r>
              <a:rPr lang="en-US" altLang="zh-CN" dirty="0" err="1"/>
              <a:t>D.Koller</a:t>
            </a:r>
            <a:endParaRPr lang="en-US" altLang="zh-CN" dirty="0"/>
          </a:p>
          <a:p>
            <a:pPr lvl="1"/>
            <a:r>
              <a:rPr lang="en-US" altLang="zh-CN" dirty="0"/>
              <a:t>2001</a:t>
            </a:r>
            <a:r>
              <a:rPr lang="zh-CN" altLang="en-US" dirty="0"/>
              <a:t>年</a:t>
            </a:r>
            <a:r>
              <a:rPr lang="en-US" altLang="zh-CN" dirty="0"/>
              <a:t>IJCAI</a:t>
            </a:r>
            <a:r>
              <a:rPr lang="zh-CN" altLang="en-US" dirty="0"/>
              <a:t>计算机与思维奖</a:t>
            </a:r>
            <a:r>
              <a:rPr lang="en-US" altLang="zh-CN" dirty="0"/>
              <a:t>:Terry</a:t>
            </a:r>
            <a:br>
              <a:rPr lang="en-US" altLang="zh-CN" dirty="0"/>
            </a:br>
            <a:r>
              <a:rPr lang="en-US" altLang="zh-CN" dirty="0" err="1"/>
              <a:t>Winograd</a:t>
            </a:r>
            <a:r>
              <a:rPr lang="zh-CN" altLang="en-US" dirty="0"/>
              <a:t>、</a:t>
            </a:r>
            <a:r>
              <a:rPr lang="en-US" altLang="zh-CN" dirty="0"/>
              <a:t>David Marr</a:t>
            </a:r>
            <a:r>
              <a:rPr lang="zh-CN" altLang="en-US" dirty="0"/>
              <a:t>、</a:t>
            </a:r>
            <a:r>
              <a:rPr lang="en-US" altLang="zh-CN" dirty="0"/>
              <a:t>Tom Mitchell</a:t>
            </a:r>
            <a:r>
              <a:rPr lang="zh-CN" altLang="en-US" dirty="0"/>
              <a:t>、</a:t>
            </a:r>
            <a:r>
              <a:rPr lang="en-US" altLang="zh-CN" dirty="0"/>
              <a:t>Rodney</a:t>
            </a:r>
            <a:br>
              <a:rPr lang="en-US" altLang="zh-CN" dirty="0"/>
            </a:br>
            <a:r>
              <a:rPr lang="en-US" altLang="zh-CN" dirty="0"/>
              <a:t>Brooks</a:t>
            </a:r>
            <a:r>
              <a:rPr lang="zh-CN" altLang="en-US" dirty="0"/>
              <a:t>等人之后的第</a:t>
            </a:r>
            <a:r>
              <a:rPr lang="en-US" altLang="zh-CN" dirty="0"/>
              <a:t>18</a:t>
            </a:r>
            <a:r>
              <a:rPr lang="zh-CN" altLang="en-US" dirty="0"/>
              <a:t>位获奖者</a:t>
            </a:r>
            <a:endParaRPr lang="en-US" altLang="zh-CN" dirty="0"/>
          </a:p>
          <a:p>
            <a:r>
              <a:rPr lang="en-US" altLang="zh-CN" dirty="0"/>
              <a:t>Peter L. Bartlett</a:t>
            </a:r>
          </a:p>
          <a:p>
            <a:r>
              <a:rPr lang="en-US" altLang="zh-CN" dirty="0"/>
              <a:t>J. D. Lafferty</a:t>
            </a:r>
          </a:p>
          <a:p>
            <a:r>
              <a:rPr lang="zh-CN" altLang="en-US" dirty="0"/>
              <a:t>国内：李航</a:t>
            </a:r>
            <a:r>
              <a:rPr lang="en-US" altLang="zh-CN" dirty="0"/>
              <a:t>,</a:t>
            </a:r>
            <a:r>
              <a:rPr lang="zh-CN" altLang="en-US" dirty="0"/>
              <a:t>周志华</a:t>
            </a:r>
            <a:r>
              <a:rPr lang="en-US" altLang="zh-CN" dirty="0"/>
              <a:t>, </a:t>
            </a:r>
            <a:r>
              <a:rPr lang="zh-CN" altLang="en-US" dirty="0"/>
              <a:t>杨强</a:t>
            </a:r>
            <a:r>
              <a:rPr lang="en-US" altLang="zh-CN" dirty="0"/>
              <a:t>,</a:t>
            </a:r>
            <a:r>
              <a:rPr lang="zh-CN" altLang="en-US" dirty="0"/>
              <a:t>王晓刚，唐晓鸥，唐杰，刘铁岩，何晓飞，朱筠，吴军，</a:t>
            </a:r>
            <a:endParaRPr lang="en-GB" altLang="zh-CN" dirty="0"/>
          </a:p>
          <a:p>
            <a:pPr marL="0" indent="0">
              <a:buNone/>
            </a:pPr>
            <a:r>
              <a:rPr lang="en-GB" altLang="zh-CN" dirty="0"/>
              <a:t>	</a:t>
            </a:r>
            <a:r>
              <a:rPr lang="zh-CN" altLang="en-US" dirty="0"/>
              <a:t>   张栋，戴文渊，余凯，邓力，孙健</a:t>
            </a:r>
            <a:endParaRPr lang="en-GB" altLang="zh-CN" dirty="0"/>
          </a:p>
          <a:p>
            <a:pPr marL="0" indent="0">
              <a:buNone/>
            </a:pPr>
            <a:r>
              <a:rPr lang="zh-CN" altLang="en-US" dirty="0"/>
              <a:t>。。。</a:t>
            </a:r>
            <a:endParaRPr lang="en-US" altLang="zh-CN" dirty="0"/>
          </a:p>
          <a:p>
            <a:pPr marL="0" indent="0">
              <a:buNone/>
            </a:pPr>
            <a:endParaRPr lang="en-US" altLang="zh-CN" dirty="0"/>
          </a:p>
          <a:p>
            <a:endParaRPr lang="en-US" altLang="zh-CN" dirty="0"/>
          </a:p>
          <a:p>
            <a:endParaRPr lang="zh-CN" altLang="en-US" dirty="0"/>
          </a:p>
        </p:txBody>
      </p:sp>
      <p:sp>
        <p:nvSpPr>
          <p:cNvPr id="11" name="标题 1"/>
          <p:cNvSpPr txBox="1"/>
          <p:nvPr/>
        </p:nvSpPr>
        <p:spPr>
          <a:xfrm>
            <a:off x="456767" y="0"/>
            <a:ext cx="10995031"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j-cs"/>
              </a:rPr>
              <a:t>国内外的研究者</a:t>
            </a:r>
          </a:p>
        </p:txBody>
      </p:sp>
    </p:spTree>
    <p:extLst>
      <p:ext uri="{BB962C8B-B14F-4D97-AF65-F5344CB8AC3E}">
        <p14:creationId xmlns:p14="http://schemas.microsoft.com/office/powerpoint/2010/main" val="1243641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4294967295"/>
          </p:nvPr>
        </p:nvSpPr>
        <p:spPr>
          <a:xfrm>
            <a:off x="671209" y="3732989"/>
            <a:ext cx="11536363" cy="2611877"/>
          </a:xfrm>
        </p:spPr>
        <p:txBody>
          <a:bodyPr/>
          <a:lstStyle/>
          <a:p>
            <a:r>
              <a:rPr lang="zh-CN" altLang="en-US" dirty="0"/>
              <a:t>卡内基梅隆大学的计算机科学学士学位，</a:t>
            </a:r>
            <a:endParaRPr lang="en-US" altLang="zh-CN" dirty="0"/>
          </a:p>
          <a:p>
            <a:r>
              <a:rPr lang="zh-CN" altLang="en-US" dirty="0"/>
              <a:t>麻省理工学院的电子工程和计算机科学硕士学位，</a:t>
            </a:r>
            <a:endParaRPr lang="en-US" altLang="zh-CN" dirty="0"/>
          </a:p>
          <a:p>
            <a:r>
              <a:rPr lang="zh-CN" altLang="en-US" dirty="0"/>
              <a:t>加州大学伯克利分校的计算机科学博士学位。</a:t>
            </a:r>
            <a:endParaRPr lang="en-US" altLang="zh-CN" dirty="0"/>
          </a:p>
          <a:p>
            <a:r>
              <a:rPr lang="zh-CN" altLang="en-US" dirty="0"/>
              <a:t>在斯坦福大学计算机科学和电子工程学系担任教授，讲授机器学习课程</a:t>
            </a:r>
            <a:endParaRPr lang="en-US" altLang="zh-CN" dirty="0"/>
          </a:p>
        </p:txBody>
      </p:sp>
      <p:pic>
        <p:nvPicPr>
          <p:cNvPr id="15" name="Picture 2" descr="http://photocdn.sohu.com/20140517/Img3996864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119" y="1259298"/>
            <a:ext cx="4318128" cy="2088232"/>
          </a:xfrm>
          <a:prstGeom prst="rect">
            <a:avLst/>
          </a:prstGeom>
          <a:noFill/>
          <a:extLst>
            <a:ext uri="{909E8E84-426E-40DD-AFC4-6F175D3DCCD1}">
              <a14:hiddenFill xmlns:a14="http://schemas.microsoft.com/office/drawing/2010/main">
                <a:solidFill>
                  <a:srgbClr val="FFFFFF"/>
                </a:solidFill>
              </a14:hiddenFill>
            </a:ext>
          </a:extLst>
        </p:spPr>
      </p:pic>
      <p:sp>
        <p:nvSpPr>
          <p:cNvPr id="16" name="标题 1"/>
          <p:cNvSpPr txBox="1"/>
          <p:nvPr/>
        </p:nvSpPr>
        <p:spPr>
          <a:xfrm>
            <a:off x="461069" y="0"/>
            <a:ext cx="11269862"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j-cs"/>
              </a:rPr>
              <a:t>国内外的研究者</a:t>
            </a:r>
          </a:p>
        </p:txBody>
      </p:sp>
      <p:sp>
        <p:nvSpPr>
          <p:cNvPr id="5" name="矩形 4">
            <a:extLst>
              <a:ext uri="{FF2B5EF4-FFF2-40B4-BE49-F238E27FC236}">
                <a16:creationId xmlns:a16="http://schemas.microsoft.com/office/drawing/2014/main" id="{CCDF36B6-B2D2-4704-A822-38EAC7DE2BE1}"/>
              </a:ext>
            </a:extLst>
          </p:cNvPr>
          <p:cNvSpPr/>
          <p:nvPr/>
        </p:nvSpPr>
        <p:spPr>
          <a:xfrm>
            <a:off x="671209" y="1143000"/>
            <a:ext cx="5651771" cy="2123658"/>
          </a:xfrm>
          <a:prstGeom prst="rect">
            <a:avLst/>
          </a:prstGeom>
        </p:spPr>
        <p:txBody>
          <a:bodyPr wrap="square">
            <a:spAutoFit/>
          </a:bodyPr>
          <a:lstStyle/>
          <a:p>
            <a:pPr marL="469900" marR="0" lvl="0" indent="-469900" algn="l" defTabSz="914400" rtl="0" eaLnBrk="1" fontAlgn="base" latinLnBrk="0" hangingPunct="1">
              <a:lnSpc>
                <a:spcPct val="100000"/>
              </a:lnSpc>
              <a:spcBef>
                <a:spcPct val="20000"/>
              </a:spcBef>
              <a:spcAft>
                <a:spcPct val="0"/>
              </a:spcAft>
              <a:buClr>
                <a:srgbClr val="336699"/>
              </a:buClr>
              <a:buSzTx/>
              <a:buFont typeface="Wingdings" panose="05000000000000000000" pitchFamily="2" charset="2"/>
              <a:buChar char="o"/>
              <a:tabLst/>
              <a:defRPr/>
            </a:pPr>
            <a:r>
              <a:rPr kumimoji="0" lang="zh-CN" altLang="en-US" sz="3000" b="0" i="0" u="none" strike="noStrike" kern="0" cap="none" spc="0" normalizeH="0" baseline="0" noProof="0" dirty="0">
                <a:ln>
                  <a:noFill/>
                </a:ln>
                <a:solidFill>
                  <a:srgbClr val="C00000"/>
                </a:solidFill>
                <a:effectLst/>
                <a:uLnTx/>
                <a:uFillTx/>
                <a:latin typeface="Corbel"/>
                <a:ea typeface="华文楷体" panose="02010600040101010101" pitchFamily="2" charset="-122"/>
                <a:cs typeface="+mn-cs"/>
              </a:rPr>
              <a:t>吴恩达</a:t>
            </a:r>
            <a:r>
              <a:rPr kumimoji="0" lang="en-US" altLang="zh-CN" sz="3000" b="0" i="0" u="none" strike="noStrike" kern="0" cap="none" spc="0" normalizeH="0" baseline="0" noProof="0" dirty="0">
                <a:ln>
                  <a:noFill/>
                </a:ln>
                <a:solidFill>
                  <a:srgbClr val="C00000"/>
                </a:solidFill>
                <a:effectLst/>
                <a:uLnTx/>
                <a:uFillTx/>
                <a:latin typeface="Corbel"/>
                <a:ea typeface="华文楷体" panose="02010600040101010101" pitchFamily="2" charset="-122"/>
                <a:cs typeface="+mn-cs"/>
              </a:rPr>
              <a:t>(Andrew Ng)</a:t>
            </a:r>
            <a:r>
              <a:rPr kumimoji="0" lang="zh-CN" altLang="en-US" sz="3000" b="0" i="0" u="none" strike="noStrike" kern="0" cap="none" spc="0" normalizeH="0" baseline="0" noProof="0" dirty="0">
                <a:ln>
                  <a:noFill/>
                </a:ln>
                <a:solidFill>
                  <a:srgbClr val="000000"/>
                </a:solidFill>
                <a:effectLst/>
                <a:uLnTx/>
                <a:uFillTx/>
                <a:latin typeface="Corbel"/>
                <a:ea typeface="华文楷体" panose="02010600040101010101" pitchFamily="2" charset="-122"/>
                <a:cs typeface="+mn-cs"/>
              </a:rPr>
              <a:t>硅谷人工智能实验室</a:t>
            </a:r>
            <a:endParaRPr kumimoji="0" lang="en-US" altLang="zh-CN" sz="3000" b="0" i="0" u="none" strike="noStrike" kern="0" cap="none" spc="0" normalizeH="0" baseline="0" noProof="0" dirty="0">
              <a:ln>
                <a:noFill/>
              </a:ln>
              <a:solidFill>
                <a:srgbClr val="000000"/>
              </a:solidFill>
              <a:effectLst/>
              <a:uLnTx/>
              <a:uFillTx/>
              <a:latin typeface="Corbel"/>
              <a:ea typeface="华文楷体" panose="0201060004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336699"/>
              </a:buClr>
              <a:buSzTx/>
              <a:buFont typeface="Wingdings" panose="05000000000000000000" pitchFamily="2" charset="2"/>
              <a:buChar char="o"/>
              <a:tabLst/>
              <a:defRPr/>
            </a:pPr>
            <a:r>
              <a:rPr kumimoji="0" lang="zh-CN" altLang="en-US" sz="3000" b="0" i="0" u="none" strike="noStrike" kern="0" cap="none" spc="0" normalizeH="0" baseline="0" noProof="0" dirty="0">
                <a:ln>
                  <a:noFill/>
                </a:ln>
                <a:solidFill>
                  <a:srgbClr val="000000"/>
                </a:solidFill>
                <a:effectLst/>
                <a:uLnTx/>
                <a:uFillTx/>
                <a:latin typeface="Corbel"/>
                <a:ea typeface="华文楷体" panose="02010600040101010101" pitchFamily="2" charset="-122"/>
                <a:cs typeface="+mn-cs"/>
              </a:rPr>
              <a:t>北京深度学习实验室</a:t>
            </a:r>
            <a:endParaRPr kumimoji="0" lang="en-US" altLang="zh-CN" sz="3000" b="0" i="0" u="none" strike="noStrike" kern="0" cap="none" spc="0" normalizeH="0" baseline="0" noProof="0" dirty="0">
              <a:ln>
                <a:noFill/>
              </a:ln>
              <a:solidFill>
                <a:srgbClr val="000000"/>
              </a:solidFill>
              <a:effectLst/>
              <a:uLnTx/>
              <a:uFillTx/>
              <a:latin typeface="Corbel"/>
              <a:ea typeface="华文楷体" panose="02010600040101010101" pitchFamily="2" charset="-122"/>
              <a:cs typeface="+mn-cs"/>
            </a:endParaRPr>
          </a:p>
          <a:p>
            <a:pPr marL="469900" marR="0" lvl="0" indent="-469900" algn="l" defTabSz="914400" rtl="0" eaLnBrk="1" fontAlgn="base" latinLnBrk="0" hangingPunct="1">
              <a:lnSpc>
                <a:spcPct val="100000"/>
              </a:lnSpc>
              <a:spcBef>
                <a:spcPct val="20000"/>
              </a:spcBef>
              <a:spcAft>
                <a:spcPct val="0"/>
              </a:spcAft>
              <a:buClr>
                <a:srgbClr val="336699"/>
              </a:buClr>
              <a:buSzTx/>
              <a:buFont typeface="Wingdings" panose="05000000000000000000" pitchFamily="2" charset="2"/>
              <a:buChar char="o"/>
              <a:tabLst/>
              <a:defRPr/>
            </a:pPr>
            <a:r>
              <a:rPr kumimoji="0" lang="zh-CN" altLang="en-US" sz="3000" b="0" i="0" u="none" strike="noStrike" kern="0" cap="none" spc="0" normalizeH="0" baseline="0" noProof="0" dirty="0">
                <a:ln>
                  <a:noFill/>
                </a:ln>
                <a:solidFill>
                  <a:srgbClr val="000000"/>
                </a:solidFill>
                <a:effectLst/>
                <a:uLnTx/>
                <a:uFillTx/>
                <a:latin typeface="Corbel"/>
                <a:ea typeface="华文楷体" panose="02010600040101010101" pitchFamily="2" charset="-122"/>
                <a:cs typeface="+mn-cs"/>
              </a:rPr>
              <a:t>北京大数据实验室</a:t>
            </a:r>
            <a:endParaRPr kumimoji="0" lang="zh-CN" altLang="en-US" sz="3000" b="0" i="0" u="none" strike="noStrike" kern="0" cap="none" spc="0" normalizeH="0" baseline="0" noProof="0" dirty="0">
              <a:ln>
                <a:noFill/>
              </a:ln>
              <a:solidFill>
                <a:srgbClr val="C00000"/>
              </a:solidFill>
              <a:effectLst/>
              <a:uLnTx/>
              <a:uFillTx/>
              <a:latin typeface="Corbel"/>
              <a:ea typeface="华文楷体" panose="02010600040101010101" pitchFamily="2" charset="-122"/>
              <a:cs typeface="+mn-cs"/>
            </a:endParaRPr>
          </a:p>
        </p:txBody>
      </p:sp>
    </p:spTree>
    <p:extLst>
      <p:ext uri="{BB962C8B-B14F-4D97-AF65-F5344CB8AC3E}">
        <p14:creationId xmlns:p14="http://schemas.microsoft.com/office/powerpoint/2010/main" val="2680115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4294967295"/>
          </p:nvPr>
        </p:nvSpPr>
        <p:spPr>
          <a:xfrm>
            <a:off x="574906" y="1350153"/>
            <a:ext cx="10729913" cy="4452937"/>
          </a:xfrm>
        </p:spPr>
        <p:txBody>
          <a:bodyPr>
            <a:normAutofit fontScale="62500" lnSpcReduction="20000"/>
          </a:bodyPr>
          <a:lstStyle/>
          <a:p>
            <a:r>
              <a:rPr lang="zh-CN" altLang="en-US" dirty="0">
                <a:solidFill>
                  <a:srgbClr val="FF0000"/>
                </a:solidFill>
              </a:rPr>
              <a:t>机器学习</a:t>
            </a:r>
            <a:endParaRPr lang="en-US" altLang="zh-CN" dirty="0">
              <a:solidFill>
                <a:srgbClr val="FF0000"/>
              </a:solidFill>
            </a:endParaRPr>
          </a:p>
          <a:p>
            <a:pPr lvl="1"/>
            <a:r>
              <a:rPr lang="zh-CN" altLang="en-US" dirty="0"/>
              <a:t>学术会议：</a:t>
            </a:r>
            <a:r>
              <a:rPr lang="en-US" altLang="zh-CN" dirty="0"/>
              <a:t>NIPS</a:t>
            </a:r>
            <a:r>
              <a:rPr lang="zh-CN" altLang="en-US" dirty="0"/>
              <a:t>、</a:t>
            </a:r>
            <a:r>
              <a:rPr lang="en-US" altLang="zh-CN" dirty="0"/>
              <a:t>ICML</a:t>
            </a:r>
            <a:r>
              <a:rPr lang="zh-CN" altLang="en-US" dirty="0"/>
              <a:t>、</a:t>
            </a:r>
            <a:r>
              <a:rPr lang="en-US" altLang="zh-CN" dirty="0"/>
              <a:t>ECML</a:t>
            </a:r>
            <a:r>
              <a:rPr lang="zh-CN" altLang="en-US" dirty="0"/>
              <a:t>和</a:t>
            </a:r>
            <a:r>
              <a:rPr lang="en-US" altLang="zh-CN" dirty="0"/>
              <a:t>COLT</a:t>
            </a:r>
            <a:r>
              <a:rPr lang="zh-CN" altLang="en-US" dirty="0"/>
              <a:t>，</a:t>
            </a:r>
            <a:endParaRPr lang="en-US" altLang="zh-CN" dirty="0"/>
          </a:p>
          <a:p>
            <a:pPr lvl="1"/>
            <a:r>
              <a:rPr lang="zh-CN" altLang="en-US" dirty="0"/>
              <a:t>学术期刊：</a:t>
            </a:r>
            <a:r>
              <a:rPr lang="en-US" altLang="zh-CN" dirty="0"/>
              <a:t>《Machine Learning》</a:t>
            </a:r>
            <a:r>
              <a:rPr lang="zh-CN" altLang="en-US" dirty="0"/>
              <a:t>和</a:t>
            </a:r>
            <a:r>
              <a:rPr lang="en-US" altLang="zh-CN" dirty="0"/>
              <a:t>《Journal of Machine Learning Research》</a:t>
            </a:r>
          </a:p>
          <a:p>
            <a:r>
              <a:rPr lang="zh-CN" altLang="en-US" dirty="0">
                <a:solidFill>
                  <a:srgbClr val="FF0000"/>
                </a:solidFill>
              </a:rPr>
              <a:t>数据挖掘</a:t>
            </a:r>
            <a:endParaRPr lang="en-US" altLang="zh-CN" dirty="0">
              <a:solidFill>
                <a:srgbClr val="FF0000"/>
              </a:solidFill>
            </a:endParaRPr>
          </a:p>
          <a:p>
            <a:pPr lvl="1"/>
            <a:r>
              <a:rPr lang="zh-CN" altLang="en-US" dirty="0"/>
              <a:t>学术会议：</a:t>
            </a:r>
            <a:r>
              <a:rPr lang="en-US" altLang="zh-CN" dirty="0"/>
              <a:t>SIGKDD</a:t>
            </a:r>
            <a:r>
              <a:rPr lang="zh-CN" altLang="en-US" dirty="0"/>
              <a:t>、</a:t>
            </a:r>
            <a:r>
              <a:rPr lang="en-US" altLang="zh-CN" dirty="0"/>
              <a:t>ICDM</a:t>
            </a:r>
            <a:r>
              <a:rPr lang="zh-CN" altLang="en-US" dirty="0"/>
              <a:t>、</a:t>
            </a:r>
            <a:r>
              <a:rPr lang="en-US" altLang="zh-CN" dirty="0"/>
              <a:t>SDM</a:t>
            </a:r>
            <a:r>
              <a:rPr lang="zh-CN" altLang="en-US" dirty="0"/>
              <a:t>、</a:t>
            </a:r>
            <a:r>
              <a:rPr lang="en-US" altLang="zh-CN" dirty="0"/>
              <a:t>PKDD</a:t>
            </a:r>
            <a:r>
              <a:rPr lang="zh-CN" altLang="en-US" dirty="0"/>
              <a:t>和</a:t>
            </a:r>
            <a:r>
              <a:rPr lang="en-US" altLang="zh-CN" dirty="0"/>
              <a:t>PAKDD</a:t>
            </a:r>
          </a:p>
          <a:p>
            <a:pPr lvl="1"/>
            <a:r>
              <a:rPr lang="zh-CN" altLang="en-US" dirty="0"/>
              <a:t>学术期刊：</a:t>
            </a:r>
            <a:r>
              <a:rPr lang="en-US" altLang="zh-CN" dirty="0"/>
              <a:t>《Data Mining and Knowledge Discovery》</a:t>
            </a:r>
            <a:r>
              <a:rPr lang="zh-CN" altLang="en-US" dirty="0"/>
              <a:t>和</a:t>
            </a:r>
            <a:r>
              <a:rPr lang="en-US" altLang="zh-CN" dirty="0"/>
              <a:t>《IEEE Transactions on Knowledge and Data Engineering》</a:t>
            </a:r>
          </a:p>
          <a:p>
            <a:r>
              <a:rPr lang="zh-CN" altLang="en-US" dirty="0">
                <a:solidFill>
                  <a:srgbClr val="FF0000"/>
                </a:solidFill>
              </a:rPr>
              <a:t>人工智能</a:t>
            </a:r>
            <a:endParaRPr lang="en-US" altLang="zh-CN" dirty="0">
              <a:solidFill>
                <a:srgbClr val="FF0000"/>
              </a:solidFill>
            </a:endParaRPr>
          </a:p>
          <a:p>
            <a:pPr lvl="1"/>
            <a:r>
              <a:rPr lang="zh-CN" altLang="en-US" dirty="0"/>
              <a:t>学术会议：</a:t>
            </a:r>
            <a:r>
              <a:rPr lang="en-US" altLang="zh-CN" dirty="0"/>
              <a:t>IJCAI</a:t>
            </a:r>
            <a:r>
              <a:rPr lang="zh-CN" altLang="en-US" dirty="0"/>
              <a:t>和</a:t>
            </a:r>
            <a:r>
              <a:rPr lang="en-US" altLang="zh-CN" dirty="0"/>
              <a:t>AAAI</a:t>
            </a:r>
            <a:r>
              <a:rPr lang="zh-CN" altLang="en-US" dirty="0"/>
              <a:t>、</a:t>
            </a:r>
            <a:endParaRPr lang="en-US" altLang="zh-CN" dirty="0"/>
          </a:p>
          <a:p>
            <a:r>
              <a:rPr lang="zh-CN" altLang="en-US" dirty="0">
                <a:solidFill>
                  <a:srgbClr val="FF0000"/>
                </a:solidFill>
              </a:rPr>
              <a:t>数据库</a:t>
            </a:r>
            <a:endParaRPr lang="en-US" altLang="zh-CN" dirty="0">
              <a:solidFill>
                <a:srgbClr val="FF0000"/>
              </a:solidFill>
            </a:endParaRPr>
          </a:p>
          <a:p>
            <a:pPr lvl="1"/>
            <a:r>
              <a:rPr lang="zh-CN" altLang="en-US" dirty="0"/>
              <a:t>学术会议：</a:t>
            </a:r>
            <a:r>
              <a:rPr lang="en-US" altLang="zh-CN" dirty="0"/>
              <a:t>SIGMOD</a:t>
            </a:r>
            <a:r>
              <a:rPr lang="zh-CN" altLang="en-US" dirty="0"/>
              <a:t>、</a:t>
            </a:r>
            <a:r>
              <a:rPr lang="en-US" altLang="zh-CN" dirty="0"/>
              <a:t>VLDB</a:t>
            </a:r>
            <a:r>
              <a:rPr lang="zh-CN" altLang="en-US" dirty="0"/>
              <a:t>、</a:t>
            </a:r>
            <a:r>
              <a:rPr lang="en-US" altLang="zh-CN" dirty="0"/>
              <a:t>ICDE</a:t>
            </a:r>
            <a:r>
              <a:rPr lang="zh-CN" altLang="en-US" dirty="0"/>
              <a:t>，</a:t>
            </a:r>
            <a:endParaRPr lang="en-US" altLang="zh-CN" dirty="0"/>
          </a:p>
          <a:p>
            <a:r>
              <a:rPr lang="zh-CN" altLang="en-US" dirty="0"/>
              <a:t>其它一些顶级期刊如</a:t>
            </a:r>
            <a:endParaRPr lang="en-US" altLang="zh-CN" dirty="0"/>
          </a:p>
          <a:p>
            <a:pPr lvl="1"/>
            <a:r>
              <a:rPr lang="en-US" altLang="zh-CN" dirty="0"/>
              <a:t>《Artificial Intelligence》</a:t>
            </a:r>
            <a:r>
              <a:rPr lang="zh-CN" altLang="en-US" dirty="0"/>
              <a:t>、</a:t>
            </a:r>
            <a:endParaRPr lang="en-US" altLang="zh-CN" dirty="0"/>
          </a:p>
          <a:p>
            <a:pPr lvl="1"/>
            <a:r>
              <a:rPr lang="en-US" altLang="zh-CN" dirty="0"/>
              <a:t>《Journal of Artificial Intelligence Research》</a:t>
            </a:r>
            <a:r>
              <a:rPr lang="zh-CN" altLang="en-US" dirty="0"/>
              <a:t>、</a:t>
            </a:r>
            <a:endParaRPr lang="en-US" altLang="zh-CN" dirty="0"/>
          </a:p>
          <a:p>
            <a:pPr lvl="1"/>
            <a:r>
              <a:rPr lang="en-US" altLang="zh-CN" dirty="0"/>
              <a:t>《IEEE Transactions on Pattern Analysis and Machine Intelligence》</a:t>
            </a:r>
            <a:r>
              <a:rPr lang="zh-CN" altLang="en-US" dirty="0"/>
              <a:t>、</a:t>
            </a:r>
            <a:endParaRPr lang="en-US" altLang="zh-CN" dirty="0"/>
          </a:p>
          <a:p>
            <a:pPr lvl="1"/>
            <a:r>
              <a:rPr lang="en-US" altLang="zh-CN" dirty="0"/>
              <a:t>《Neural Computation》</a:t>
            </a:r>
            <a:r>
              <a:rPr lang="zh-CN" altLang="en-US" dirty="0"/>
              <a:t>等也经常发表机器学习和数据挖掘方面的论文</a:t>
            </a:r>
          </a:p>
        </p:txBody>
      </p:sp>
      <p:sp>
        <p:nvSpPr>
          <p:cNvPr id="13" name="标题 1"/>
          <p:cNvSpPr txBox="1"/>
          <p:nvPr/>
        </p:nvSpPr>
        <p:spPr>
          <a:xfrm>
            <a:off x="573499" y="0"/>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p:nvPr/>
        </p:nvSpPr>
        <p:spPr>
          <a:xfrm>
            <a:off x="505406" y="-32126"/>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3"/>
          <a:stretch>
            <a:fillRect/>
          </a:stretch>
        </p:blipFill>
        <p:spPr>
          <a:xfrm>
            <a:off x="505406" y="1013597"/>
            <a:ext cx="11530951" cy="425879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p:nvPr/>
        </p:nvSpPr>
        <p:spPr>
          <a:xfrm>
            <a:off x="602682" y="113788"/>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3"/>
          <a:stretch>
            <a:fillRect/>
          </a:stretch>
        </p:blipFill>
        <p:spPr>
          <a:xfrm>
            <a:off x="1490935" y="1129586"/>
            <a:ext cx="9210130" cy="523924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393" y="266242"/>
            <a:ext cx="1993362" cy="670160"/>
          </a:xfrm>
          <a:prstGeom prst="rect">
            <a:avLst/>
          </a:prstGeom>
        </p:spPr>
      </p:pic>
      <p:sp>
        <p:nvSpPr>
          <p:cNvPr id="12" name="标题 1"/>
          <p:cNvSpPr txBox="1"/>
          <p:nvPr/>
        </p:nvSpPr>
        <p:spPr>
          <a:xfrm>
            <a:off x="534588" y="29822"/>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4"/>
          <a:stretch>
            <a:fillRect/>
          </a:stretch>
        </p:blipFill>
        <p:spPr>
          <a:xfrm>
            <a:off x="465974" y="1172822"/>
            <a:ext cx="11711857" cy="51995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0D7BB6-AA55-4B42-BD41-03F47E50CF83}"/>
              </a:ext>
            </a:extLst>
          </p:cNvPr>
          <p:cNvSpPr>
            <a:spLocks noGrp="1"/>
          </p:cNvSpPr>
          <p:nvPr>
            <p:ph type="dt" sz="half" idx="10"/>
          </p:nvPr>
        </p:nvSpPr>
        <p:spPr/>
        <p:txBody>
          <a:bodyPr/>
          <a:lstStyle/>
          <a:p>
            <a:pPr>
              <a:defRPr/>
            </a:pPr>
            <a:fld id="{475F2974-A565-48EB-BE06-0BED6BD5DC9C}" type="datetime1">
              <a:rPr lang="zh-CN" altLang="en-US" smtClean="0"/>
              <a:t>2020/9/29</a:t>
            </a:fld>
            <a:endParaRPr lang="en-US" altLang="zh-CN" dirty="0"/>
          </a:p>
        </p:txBody>
      </p:sp>
      <p:sp>
        <p:nvSpPr>
          <p:cNvPr id="3" name="灯片编号占位符 2">
            <a:extLst>
              <a:ext uri="{FF2B5EF4-FFF2-40B4-BE49-F238E27FC236}">
                <a16:creationId xmlns:a16="http://schemas.microsoft.com/office/drawing/2014/main" id="{FA4E3EDE-9057-437D-B311-95594925F22F}"/>
              </a:ext>
            </a:extLst>
          </p:cNvPr>
          <p:cNvSpPr>
            <a:spLocks noGrp="1"/>
          </p:cNvSpPr>
          <p:nvPr>
            <p:ph type="sldNum" sz="quarter" idx="11"/>
          </p:nvPr>
        </p:nvSpPr>
        <p:spPr/>
        <p:txBody>
          <a:bodyPr/>
          <a:lstStyle/>
          <a:p>
            <a:fld id="{8A43780D-5C61-47C7-84FD-DBDC025933FC}" type="slidenum">
              <a:rPr lang="en-US" altLang="zh-CN" smtClean="0"/>
              <a:t>4</a:t>
            </a:fld>
            <a:endParaRPr lang="en-US" altLang="zh-CN"/>
          </a:p>
        </p:txBody>
      </p:sp>
      <p:pic>
        <p:nvPicPr>
          <p:cNvPr id="5" name="图片 4">
            <a:extLst>
              <a:ext uri="{FF2B5EF4-FFF2-40B4-BE49-F238E27FC236}">
                <a16:creationId xmlns:a16="http://schemas.microsoft.com/office/drawing/2014/main" id="{611A6904-1E9B-4085-BC5A-312E06122D37}"/>
              </a:ext>
            </a:extLst>
          </p:cNvPr>
          <p:cNvPicPr>
            <a:picLocks noChangeAspect="1"/>
          </p:cNvPicPr>
          <p:nvPr/>
        </p:nvPicPr>
        <p:blipFill>
          <a:blip r:embed="rId2"/>
          <a:stretch>
            <a:fillRect/>
          </a:stretch>
        </p:blipFill>
        <p:spPr>
          <a:xfrm>
            <a:off x="2459530" y="2086253"/>
            <a:ext cx="5854323" cy="3560176"/>
          </a:xfrm>
          <a:prstGeom prst="rect">
            <a:avLst/>
          </a:prstGeom>
        </p:spPr>
      </p:pic>
      <p:sp>
        <p:nvSpPr>
          <p:cNvPr id="6" name="矩形 5">
            <a:extLst>
              <a:ext uri="{FF2B5EF4-FFF2-40B4-BE49-F238E27FC236}">
                <a16:creationId xmlns:a16="http://schemas.microsoft.com/office/drawing/2014/main" id="{E307729E-DEC6-4637-81AE-D775469C40F6}"/>
              </a:ext>
            </a:extLst>
          </p:cNvPr>
          <p:cNvSpPr/>
          <p:nvPr/>
        </p:nvSpPr>
        <p:spPr>
          <a:xfrm>
            <a:off x="749423" y="1351145"/>
            <a:ext cx="9877148" cy="523220"/>
          </a:xfrm>
          <a:prstGeom prst="rect">
            <a:avLst/>
          </a:prstGeom>
        </p:spPr>
        <p:txBody>
          <a:bodyPr wrap="square">
            <a:spAutoFit/>
          </a:bodyPr>
          <a:lstStyle/>
          <a:p>
            <a:r>
              <a:rPr lang="zh-CN" altLang="en-US" sz="2800" b="1" dirty="0">
                <a:latin typeface="华文楷体" panose="02010600040101010101" pitchFamily="2" charset="-122"/>
                <a:ea typeface="华文楷体" panose="02010600040101010101" pitchFamily="2" charset="-122"/>
              </a:rPr>
              <a:t>人工智能、机器学习、神经网络和深度学习的之间的关系：</a:t>
            </a:r>
          </a:p>
        </p:txBody>
      </p:sp>
      <p:sp>
        <p:nvSpPr>
          <p:cNvPr id="7" name="Rectangle 2">
            <a:extLst>
              <a:ext uri="{FF2B5EF4-FFF2-40B4-BE49-F238E27FC236}">
                <a16:creationId xmlns:a16="http://schemas.microsoft.com/office/drawing/2014/main" id="{1E981B9E-3FDD-47B8-B212-8A198727CAD9}"/>
              </a:ext>
            </a:extLst>
          </p:cNvPr>
          <p:cNvSpPr>
            <a:spLocks noGrp="1" noChangeArrowheads="1"/>
          </p:cNvSpPr>
          <p:nvPr>
            <p:ph type="title"/>
          </p:nvPr>
        </p:nvSpPr>
        <p:spPr>
          <a:xfrm>
            <a:off x="562992" y="285226"/>
            <a:ext cx="10551851" cy="530225"/>
          </a:xfrm>
        </p:spPr>
        <p:txBody>
          <a:bodyPr/>
          <a:lstStyle/>
          <a:p>
            <a:pPr eaLnBrk="1" hangingPunct="1">
              <a:defRPr/>
            </a:pPr>
            <a:r>
              <a:rPr lang="zh-CN" altLang="en-US" dirty="0">
                <a:solidFill>
                  <a:srgbClr val="FF0000"/>
                </a:solidFill>
                <a:effectLst>
                  <a:outerShdw blurRad="38100" dist="38100" dir="2700000" algn="tl">
                    <a:srgbClr val="C0C0C0"/>
                  </a:outerShdw>
                </a:effectLst>
                <a:latin typeface="Times New Roman" panose="02020603050405020304" pitchFamily="18" charset="0"/>
              </a:rPr>
              <a:t>人工智能与机器学习</a:t>
            </a:r>
          </a:p>
        </p:txBody>
      </p:sp>
      <p:sp>
        <p:nvSpPr>
          <p:cNvPr id="4" name="矩形 3">
            <a:extLst>
              <a:ext uri="{FF2B5EF4-FFF2-40B4-BE49-F238E27FC236}">
                <a16:creationId xmlns:a16="http://schemas.microsoft.com/office/drawing/2014/main" id="{AC0B70C9-EAB9-4164-B08C-05730FB5E5B7}"/>
              </a:ext>
            </a:extLst>
          </p:cNvPr>
          <p:cNvSpPr/>
          <p:nvPr/>
        </p:nvSpPr>
        <p:spPr bwMode="auto">
          <a:xfrm>
            <a:off x="6096000" y="3608962"/>
            <a:ext cx="907915" cy="418289"/>
          </a:xfrm>
          <a:prstGeom prst="rect">
            <a:avLst/>
          </a:prstGeom>
          <a:solidFill>
            <a:srgbClr val="FF0000">
              <a:alpha val="25000"/>
            </a:srgbClr>
          </a:solidFill>
          <a:ln w="9525" cap="flat" cmpd="sng" algn="ctr">
            <a:solidFill>
              <a:srgbClr val="000000"/>
            </a:solidFill>
            <a:prstDash val="solid"/>
            <a:round/>
            <a:headEnd type="none" w="med" len="med"/>
            <a:tailEnd type="triangl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800" b="1" i="0" u="none" strike="noStrike" cap="none" normalizeH="0" baseline="0">
              <a:ln>
                <a:noFill/>
              </a:ln>
              <a:solidFill>
                <a:schemeClr val="tx2"/>
              </a:solidFill>
              <a:effectLst/>
              <a:latin typeface="Verdana" panose="020B0604030504040204" pitchFamily="34" charset="0"/>
              <a:ea typeface="方正隶书简体" pitchFamily="65" charset="-122"/>
            </a:endParaRPr>
          </a:p>
        </p:txBody>
      </p:sp>
    </p:spTree>
    <p:extLst>
      <p:ext uri="{BB962C8B-B14F-4D97-AF65-F5344CB8AC3E}">
        <p14:creationId xmlns:p14="http://schemas.microsoft.com/office/powerpoint/2010/main" val="261754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p:nvPr/>
        </p:nvSpPr>
        <p:spPr>
          <a:xfrm>
            <a:off x="476689" y="0"/>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3"/>
          <a:stretch>
            <a:fillRect/>
          </a:stretch>
        </p:blipFill>
        <p:spPr>
          <a:xfrm>
            <a:off x="507302" y="1118681"/>
            <a:ext cx="11684698" cy="515873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p:nvPr/>
        </p:nvSpPr>
        <p:spPr>
          <a:xfrm>
            <a:off x="476223" y="0"/>
            <a:ext cx="1073132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机器学习相关学术期刊和会议</a:t>
            </a:r>
          </a:p>
        </p:txBody>
      </p:sp>
      <p:pic>
        <p:nvPicPr>
          <p:cNvPr id="4" name="Picture 3"/>
          <p:cNvPicPr>
            <a:picLocks noChangeAspect="1"/>
          </p:cNvPicPr>
          <p:nvPr/>
        </p:nvPicPr>
        <p:blipFill>
          <a:blip r:embed="rId3"/>
          <a:stretch>
            <a:fillRect/>
          </a:stretch>
        </p:blipFill>
        <p:spPr>
          <a:xfrm>
            <a:off x="895152" y="1055106"/>
            <a:ext cx="9795546" cy="545520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ws_C058.tmp"/>
          <p:cNvPicPr>
            <a:picLocks/>
          </p:cNvPicPr>
          <p:nvPr/>
        </p:nvPicPr>
        <p:blipFill>
          <a:blip r:embed="rId2" cstate="print"/>
          <a:stretch>
            <a:fillRect/>
          </a:stretch>
        </p:blipFill>
        <p:spPr>
          <a:xfrm>
            <a:off x="4480560" y="940309"/>
            <a:ext cx="6164378" cy="5612891"/>
          </a:xfrm>
          <a:prstGeom prst="rect">
            <a:avLst/>
          </a:prstGeom>
        </p:spPr>
      </p:pic>
      <p:sp>
        <p:nvSpPr>
          <p:cNvPr id="5" name="任意多边形 4"/>
          <p:cNvSpPr/>
          <p:nvPr/>
        </p:nvSpPr>
        <p:spPr>
          <a:xfrm>
            <a:off x="6833311" y="1607158"/>
            <a:ext cx="3599689" cy="1016509"/>
          </a:xfrm>
          <a:custGeom>
            <a:avLst/>
            <a:gdLst/>
            <a:ahLst/>
            <a:cxnLst/>
            <a:rect l="0" t="0" r="0" b="0"/>
            <a:pathLst>
              <a:path w="3599689" h="1016509">
                <a:moveTo>
                  <a:pt x="0" y="1016508"/>
                </a:moveTo>
                <a:lnTo>
                  <a:pt x="3599688" y="1016508"/>
                </a:lnTo>
                <a:lnTo>
                  <a:pt x="3599688" y="0"/>
                </a:lnTo>
                <a:lnTo>
                  <a:pt x="0" y="0"/>
                </a:lnTo>
                <a:close/>
              </a:path>
            </a:pathLst>
          </a:custGeom>
          <a:solidFill>
            <a:srgbClr val="FFFFB3"/>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7489190" y="1698378"/>
            <a:ext cx="3077766" cy="564257"/>
          </a:xfrm>
          <a:prstGeom prst="rect">
            <a:avLst/>
          </a:prstGeom>
          <a:noFill/>
        </p:spPr>
        <p:txBody>
          <a:bodyPr vert="horz" wrap="none" lIns="0" tIns="0" rIns="0" bIns="0" rtlCol="0">
            <a:spAutoFit/>
          </a:bodyPr>
          <a:lstStyle/>
          <a:p>
            <a:pPr>
              <a:lnSpc>
                <a:spcPts val="1926"/>
              </a:lnSpc>
              <a:tabLst>
                <a:tab pos="228600" algn="l"/>
              </a:tabLst>
              <a:defRPr/>
            </a:pPr>
            <a:r>
              <a:rPr lang="zh-CN" altLang="en-US" sz="2004" dirty="0">
                <a:solidFill>
                  <a:srgbClr val="000000"/>
                </a:solidFill>
                <a:latin typeface="微软雅黑"/>
              </a:rPr>
              <a:t>经常被谈到的“深度学习”</a:t>
            </a:r>
          </a:p>
          <a:p>
            <a:pPr>
              <a:lnSpc>
                <a:spcPts val="2472"/>
              </a:lnSpc>
              <a:tabLst>
                <a:tab pos="228600" algn="l"/>
              </a:tabLst>
              <a:defRPr/>
            </a:pPr>
            <a:r>
              <a:rPr lang="zh-CN" altLang="en-US" sz="2004" dirty="0">
                <a:solidFill>
                  <a:srgbClr val="000000"/>
                </a:solidFill>
                <a:latin typeface="微软雅黑"/>
              </a:rPr>
              <a:t>	</a:t>
            </a:r>
            <a:r>
              <a:rPr lang="en-US" altLang="zh-CN" sz="2004" dirty="0">
                <a:solidFill>
                  <a:srgbClr val="000000"/>
                </a:solidFill>
                <a:latin typeface="Times New Roman"/>
              </a:rPr>
              <a:t>(Deep Learning)</a:t>
            </a:r>
            <a:r>
              <a:rPr lang="zh-CN" altLang="en-US" sz="2004" dirty="0">
                <a:solidFill>
                  <a:srgbClr val="000000"/>
                </a:solidFill>
                <a:latin typeface="微软雅黑"/>
              </a:rPr>
              <a:t>仅是</a:t>
            </a:r>
          </a:p>
        </p:txBody>
      </p:sp>
      <p:sp>
        <p:nvSpPr>
          <p:cNvPr id="2" name="任意多边形 1"/>
          <p:cNvSpPr/>
          <p:nvPr/>
        </p:nvSpPr>
        <p:spPr>
          <a:xfrm>
            <a:off x="1553485" y="1127575"/>
            <a:ext cx="2421638" cy="1199389"/>
          </a:xfrm>
          <a:custGeom>
            <a:avLst/>
            <a:gdLst/>
            <a:ahLst/>
            <a:cxnLst/>
            <a:rect l="0" t="0" r="0" b="0"/>
            <a:pathLst>
              <a:path w="2421638" h="1199389">
                <a:moveTo>
                  <a:pt x="0" y="1199388"/>
                </a:moveTo>
                <a:lnTo>
                  <a:pt x="2421637" y="1199388"/>
                </a:lnTo>
                <a:lnTo>
                  <a:pt x="2421637"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998185" y="1190413"/>
            <a:ext cx="2154436" cy="951735"/>
          </a:xfrm>
          <a:prstGeom prst="rect">
            <a:avLst/>
          </a:prstGeom>
          <a:noFill/>
        </p:spPr>
        <p:txBody>
          <a:bodyPr vert="horz" wrap="none" lIns="0" tIns="0" rIns="0" bIns="0" rtlCol="0">
            <a:spAutoFit/>
          </a:bodyPr>
          <a:lstStyle/>
          <a:p>
            <a:pPr lvl="0">
              <a:lnSpc>
                <a:spcPts val="2309"/>
              </a:lnSpc>
            </a:pPr>
            <a:r>
              <a:rPr lang="zh-CN" altLang="en-US" sz="2402" dirty="0">
                <a:solidFill>
                  <a:srgbClr val="FF0000"/>
                </a:solidFill>
                <a:latin typeface="微软雅黑"/>
              </a:rPr>
              <a:t>今天的“机器学</a:t>
            </a:r>
          </a:p>
          <a:p>
            <a:pPr>
              <a:lnSpc>
                <a:spcPts val="2306"/>
              </a:lnSpc>
            </a:pPr>
            <a:r>
              <a:rPr lang="zh-CN" altLang="en-US" sz="2400" dirty="0">
                <a:solidFill>
                  <a:srgbClr val="FF0000"/>
                </a:solidFill>
                <a:latin typeface="微软雅黑"/>
              </a:rPr>
              <a:t>习”已经是一个</a:t>
            </a:r>
          </a:p>
          <a:p>
            <a:pPr>
              <a:lnSpc>
                <a:spcPts val="2880"/>
              </a:lnSpc>
            </a:pPr>
            <a:r>
              <a:rPr lang="zh-CN" altLang="en-US" sz="2400" dirty="0">
                <a:solidFill>
                  <a:srgbClr val="FF0000"/>
                </a:solidFill>
                <a:latin typeface="微软雅黑"/>
              </a:rPr>
              <a:t>广袤的学科领域</a:t>
            </a:r>
          </a:p>
        </p:txBody>
      </p:sp>
      <p:sp>
        <p:nvSpPr>
          <p:cNvPr id="32" name="TextBox 31"/>
          <p:cNvSpPr txBox="1"/>
          <p:nvPr/>
        </p:nvSpPr>
        <p:spPr>
          <a:xfrm>
            <a:off x="1916576" y="2326964"/>
            <a:ext cx="8284319" cy="3590727"/>
          </a:xfrm>
          <a:prstGeom prst="rect">
            <a:avLst/>
          </a:prstGeom>
          <a:noFill/>
        </p:spPr>
        <p:txBody>
          <a:bodyPr vert="horz" wrap="none" lIns="0" tIns="0" rIns="0" bIns="0" rtlCol="0">
            <a:spAutoFit/>
          </a:bodyPr>
          <a:lstStyle/>
          <a:p>
            <a:pPr>
              <a:lnSpc>
                <a:spcPts val="1926"/>
              </a:lnSpc>
              <a:tabLst>
                <a:tab pos="114300" algn="l"/>
                <a:tab pos="127000" algn="l"/>
                <a:tab pos="190500" algn="l"/>
                <a:tab pos="241300" algn="l"/>
                <a:tab pos="5410200" algn="l"/>
              </a:tabLst>
              <a:defRPr/>
            </a:pPr>
            <a:r>
              <a:rPr lang="zh-CN" altLang="en-US" dirty="0"/>
              <a:t>					</a:t>
            </a:r>
            <a:r>
              <a:rPr lang="zh-CN" altLang="en-US" sz="2004" dirty="0">
                <a:solidFill>
                  <a:srgbClr val="000000"/>
                </a:solidFill>
                <a:latin typeface="微软雅黑"/>
              </a:rPr>
              <a:t>机器学习中的一个小分支</a:t>
            </a:r>
          </a:p>
          <a:p>
            <a:pPr>
              <a:lnSpc>
                <a:spcPts val="2513"/>
              </a:lnSpc>
              <a:tabLst>
                <a:tab pos="114300" algn="l"/>
                <a:tab pos="127000" algn="l"/>
                <a:tab pos="190500" algn="l"/>
                <a:tab pos="241300" algn="l"/>
                <a:tab pos="5410200" algn="l"/>
              </a:tabLst>
              <a:defRPr/>
            </a:pPr>
            <a:r>
              <a:rPr lang="zh-CN" altLang="en-US" sz="2004" dirty="0">
                <a:solidFill>
                  <a:srgbClr val="000000"/>
                </a:solidFill>
                <a:latin typeface="微软雅黑"/>
              </a:rPr>
              <a:t>	例如，这是第</a:t>
            </a:r>
            <a:r>
              <a:rPr lang="en-US" altLang="zh-CN" sz="2004" dirty="0">
                <a:solidFill>
                  <a:srgbClr val="000000"/>
                </a:solidFill>
                <a:latin typeface="微软雅黑"/>
              </a:rPr>
              <a:t>32</a:t>
            </a:r>
            <a:r>
              <a:rPr lang="zh-CN" altLang="en-US" sz="2004" dirty="0">
                <a:solidFill>
                  <a:srgbClr val="000000"/>
                </a:solidFill>
                <a:latin typeface="微软雅黑"/>
              </a:rPr>
              <a:t>届</a:t>
            </a:r>
          </a:p>
          <a:p>
            <a:pPr>
              <a:lnSpc>
                <a:spcPts val="2400"/>
              </a:lnSpc>
              <a:tabLst>
                <a:tab pos="114300" algn="l"/>
                <a:tab pos="127000" algn="l"/>
                <a:tab pos="190500" algn="l"/>
                <a:tab pos="241300" algn="l"/>
                <a:tab pos="5410200" algn="l"/>
              </a:tabLst>
              <a:defRPr/>
            </a:pPr>
            <a:r>
              <a:rPr lang="zh-CN" altLang="en-US" sz="2004" dirty="0">
                <a:solidFill>
                  <a:srgbClr val="000000"/>
                </a:solidFill>
                <a:latin typeface="微软雅黑"/>
              </a:rPr>
              <a:t>	国际机器学习大会</a:t>
            </a:r>
          </a:p>
          <a:p>
            <a:pPr>
              <a:lnSpc>
                <a:spcPts val="2400"/>
              </a:lnSpc>
              <a:tabLst>
                <a:tab pos="114300" algn="l"/>
                <a:tab pos="127000" algn="l"/>
                <a:tab pos="190500" algn="l"/>
                <a:tab pos="241300" algn="l"/>
                <a:tab pos="5410200" algn="l"/>
              </a:tabLst>
              <a:defRPr/>
            </a:pPr>
            <a:r>
              <a:rPr lang="zh-CN" altLang="en-US" sz="2004" dirty="0">
                <a:solidFill>
                  <a:srgbClr val="000000"/>
                </a:solidFill>
                <a:latin typeface="微软雅黑"/>
              </a:rPr>
              <a:t>				的“主题领域”</a:t>
            </a: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000"/>
              </a:lnSpc>
              <a:tabLst>
                <a:tab pos="114300" algn="l"/>
                <a:tab pos="127000" algn="l"/>
                <a:tab pos="190500" algn="l"/>
                <a:tab pos="241300" algn="l"/>
                <a:tab pos="5410200" algn="l"/>
              </a:tabLst>
              <a:defRPr/>
            </a:pPr>
            <a:endParaRPr lang="zh-CN" altLang="en-US" sz="2004" dirty="0">
              <a:solidFill>
                <a:srgbClr val="000000"/>
              </a:solidFill>
              <a:latin typeface="微软雅黑"/>
            </a:endParaRPr>
          </a:p>
          <a:p>
            <a:pPr>
              <a:lnSpc>
                <a:spcPts val="1972"/>
              </a:lnSpc>
              <a:tabLst>
                <a:tab pos="114300" algn="l"/>
                <a:tab pos="127000" algn="l"/>
                <a:tab pos="190500" algn="l"/>
                <a:tab pos="241300" algn="l"/>
                <a:tab pos="5410200" algn="l"/>
              </a:tabLst>
              <a:defRPr/>
            </a:pPr>
            <a:r>
              <a:rPr lang="zh-CN" altLang="en-US" sz="2004" dirty="0">
                <a:solidFill>
                  <a:srgbClr val="000000"/>
                </a:solidFill>
                <a:latin typeface="微软雅黑"/>
              </a:rPr>
              <a:t>			</a:t>
            </a:r>
            <a:r>
              <a:rPr lang="en-US" altLang="zh-CN" sz="2004" dirty="0">
                <a:solidFill>
                  <a:srgbClr val="0000FF"/>
                </a:solidFill>
                <a:latin typeface="微软雅黑"/>
              </a:rPr>
              <a:t>2006</a:t>
            </a:r>
            <a:r>
              <a:rPr lang="zh-CN" altLang="en-US" sz="2004" dirty="0">
                <a:solidFill>
                  <a:srgbClr val="0000FF"/>
                </a:solidFill>
                <a:latin typeface="微软雅黑"/>
              </a:rPr>
              <a:t>年，美国</a:t>
            </a:r>
            <a:r>
              <a:rPr lang="en-US" altLang="zh-CN" sz="2004" dirty="0">
                <a:solidFill>
                  <a:srgbClr val="0000FF"/>
                </a:solidFill>
                <a:latin typeface="微软雅黑"/>
              </a:rPr>
              <a:t>CMU</a:t>
            </a:r>
          </a:p>
          <a:p>
            <a:pPr>
              <a:lnSpc>
                <a:spcPts val="2400"/>
              </a:lnSpc>
              <a:tabLst>
                <a:tab pos="114300" algn="l"/>
                <a:tab pos="127000" algn="l"/>
                <a:tab pos="190500" algn="l"/>
                <a:tab pos="241300" algn="l"/>
                <a:tab pos="5410200" algn="l"/>
              </a:tabLst>
              <a:defRPr/>
            </a:pPr>
            <a:r>
              <a:rPr lang="en-US" altLang="zh-CN" sz="2004" dirty="0">
                <a:solidFill>
                  <a:srgbClr val="0000FF"/>
                </a:solidFill>
                <a:latin typeface="微软雅黑"/>
              </a:rPr>
              <a:t>		</a:t>
            </a:r>
            <a:r>
              <a:rPr lang="en-US" altLang="zh-CN" sz="2006" dirty="0">
                <a:solidFill>
                  <a:srgbClr val="0000FF"/>
                </a:solidFill>
                <a:latin typeface="微软雅黑"/>
              </a:rPr>
              <a:t>(</a:t>
            </a:r>
            <a:r>
              <a:rPr lang="zh-CN" altLang="en-US" sz="2006" dirty="0">
                <a:solidFill>
                  <a:srgbClr val="0000FF"/>
                </a:solidFill>
                <a:latin typeface="微软雅黑"/>
              </a:rPr>
              <a:t>卡内基梅隆大学</a:t>
            </a:r>
            <a:r>
              <a:rPr lang="en-US" altLang="zh-CN" sz="2006" dirty="0">
                <a:solidFill>
                  <a:srgbClr val="0000FF"/>
                </a:solidFill>
                <a:latin typeface="微软雅黑"/>
              </a:rPr>
              <a:t>)</a:t>
            </a:r>
          </a:p>
          <a:p>
            <a:pPr>
              <a:lnSpc>
                <a:spcPts val="2403"/>
              </a:lnSpc>
              <a:tabLst>
                <a:tab pos="114300" algn="l"/>
                <a:tab pos="127000" algn="l"/>
                <a:tab pos="190500" algn="l"/>
                <a:tab pos="241300" algn="l"/>
                <a:tab pos="5410200" algn="l"/>
              </a:tabLst>
              <a:defRPr/>
            </a:pPr>
            <a:r>
              <a:rPr lang="zh-CN" altLang="en-US" sz="2004" dirty="0">
                <a:solidFill>
                  <a:srgbClr val="0000FF"/>
                </a:solidFill>
                <a:latin typeface="微软雅黑"/>
              </a:rPr>
              <a:t>成立“机器学习系”</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ws_C589.tmp"/>
          <p:cNvPicPr>
            <a:picLocks/>
          </p:cNvPicPr>
          <p:nvPr/>
        </p:nvPicPr>
        <p:blipFill>
          <a:blip r:embed="rId2" cstate="print"/>
          <a:stretch>
            <a:fillRect/>
          </a:stretch>
        </p:blipFill>
        <p:spPr>
          <a:xfrm>
            <a:off x="1778000" y="1104900"/>
            <a:ext cx="1701800" cy="1524000"/>
          </a:xfrm>
          <a:prstGeom prst="rect">
            <a:avLst/>
          </a:prstGeom>
        </p:spPr>
      </p:pic>
      <p:pic>
        <p:nvPicPr>
          <p:cNvPr id="4" name="图片 3" descr="ws_C59A.tmp"/>
          <p:cNvPicPr>
            <a:picLocks/>
          </p:cNvPicPr>
          <p:nvPr/>
        </p:nvPicPr>
        <p:blipFill>
          <a:blip r:embed="rId3" cstate="print"/>
          <a:stretch>
            <a:fillRect/>
          </a:stretch>
        </p:blipFill>
        <p:spPr>
          <a:xfrm>
            <a:off x="1892300" y="2857500"/>
            <a:ext cx="7505700" cy="3175000"/>
          </a:xfrm>
          <a:prstGeom prst="rect">
            <a:avLst/>
          </a:prstGeom>
        </p:spPr>
      </p:pic>
      <p:sp>
        <p:nvSpPr>
          <p:cNvPr id="27" name="TextBox 26"/>
          <p:cNvSpPr txBox="1"/>
          <p:nvPr/>
        </p:nvSpPr>
        <p:spPr>
          <a:xfrm>
            <a:off x="784806" y="444940"/>
            <a:ext cx="3590727" cy="356316"/>
          </a:xfrm>
          <a:prstGeom prst="rect">
            <a:avLst/>
          </a:prstGeom>
          <a:noFill/>
        </p:spPr>
        <p:txBody>
          <a:bodyPr vert="horz" wrap="none" lIns="0" tIns="0" rIns="0" bIns="0" rtlCol="0">
            <a:spAutoFit/>
          </a:bodyPr>
          <a:lstStyle/>
          <a:p>
            <a:pPr>
              <a:lnSpc>
                <a:spcPts val="2687"/>
              </a:lnSpc>
            </a:pPr>
            <a:r>
              <a:rPr lang="zh-CN" altLang="en-US" sz="2796">
                <a:solidFill>
                  <a:srgbClr val="000000"/>
                </a:solidFill>
                <a:latin typeface="微软雅黑"/>
              </a:rPr>
              <a:t>大数据时代的关键技术</a:t>
            </a:r>
          </a:p>
        </p:txBody>
      </p:sp>
      <p:sp>
        <p:nvSpPr>
          <p:cNvPr id="28" name="TextBox 27"/>
          <p:cNvSpPr txBox="1"/>
          <p:nvPr/>
        </p:nvSpPr>
        <p:spPr>
          <a:xfrm>
            <a:off x="3578351" y="1131443"/>
            <a:ext cx="7386638" cy="1487587"/>
          </a:xfrm>
          <a:prstGeom prst="rect">
            <a:avLst/>
          </a:prstGeom>
          <a:noFill/>
        </p:spPr>
        <p:txBody>
          <a:bodyPr vert="horz" wrap="none" lIns="0" tIns="0" rIns="0" bIns="0" rtlCol="0">
            <a:spAutoFit/>
          </a:bodyPr>
          <a:lstStyle/>
          <a:p>
            <a:pPr>
              <a:lnSpc>
                <a:spcPts val="2909"/>
              </a:lnSpc>
            </a:pPr>
            <a:r>
              <a:rPr lang="zh-CN" altLang="en-US" sz="2400" dirty="0">
                <a:solidFill>
                  <a:srgbClr val="3333FF"/>
                </a:solidFill>
                <a:latin typeface="微软雅黑"/>
              </a:rPr>
              <a:t>奥巴马提出“大数据计划”后，美国</a:t>
            </a:r>
            <a:r>
              <a:rPr lang="en-US" altLang="zh-CN" sz="2400" dirty="0">
                <a:solidFill>
                  <a:srgbClr val="3333FF"/>
                </a:solidFill>
                <a:latin typeface="Times New Roman"/>
              </a:rPr>
              <a:t>NSF</a:t>
            </a:r>
            <a:r>
              <a:rPr lang="zh-CN" altLang="en-US" sz="2400" dirty="0">
                <a:solidFill>
                  <a:srgbClr val="3333FF"/>
                </a:solidFill>
                <a:latin typeface="微软雅黑"/>
              </a:rPr>
              <a:t>进一步</a:t>
            </a:r>
          </a:p>
          <a:p>
            <a:pPr>
              <a:lnSpc>
                <a:spcPts val="2880"/>
              </a:lnSpc>
            </a:pPr>
            <a:r>
              <a:rPr lang="zh-CN" altLang="en-US" sz="2400" dirty="0">
                <a:solidFill>
                  <a:srgbClr val="3333FF"/>
                </a:solidFill>
                <a:latin typeface="微软雅黑"/>
              </a:rPr>
              <a:t>加强资助</a:t>
            </a:r>
            <a:r>
              <a:rPr lang="en-US" altLang="zh-CN" sz="2400" dirty="0">
                <a:solidFill>
                  <a:srgbClr val="3333FF"/>
                </a:solidFill>
                <a:latin typeface="Times New Roman"/>
              </a:rPr>
              <a:t>UC Berkeley</a:t>
            </a:r>
            <a:r>
              <a:rPr lang="zh-CN" altLang="en-US" sz="2400" dirty="0">
                <a:solidFill>
                  <a:srgbClr val="3333FF"/>
                </a:solidFill>
                <a:latin typeface="微软雅黑"/>
              </a:rPr>
              <a:t>研究如何整合将</a:t>
            </a:r>
            <a:r>
              <a:rPr lang="zh-CN" altLang="en-US" sz="2400" dirty="0">
                <a:solidFill>
                  <a:srgbClr val="3333FF"/>
                </a:solidFill>
                <a:latin typeface="Times New Roman"/>
              </a:rPr>
              <a:t>”</a:t>
            </a:r>
            <a:r>
              <a:rPr lang="zh-CN" altLang="en-US" sz="2400" dirty="0">
                <a:solidFill>
                  <a:srgbClr val="3333FF"/>
                </a:solidFill>
                <a:latin typeface="微软雅黑"/>
              </a:rPr>
              <a:t>数据</a:t>
            </a:r>
            <a:r>
              <a:rPr lang="zh-CN" altLang="en-US" sz="2400" dirty="0">
                <a:solidFill>
                  <a:srgbClr val="3333FF"/>
                </a:solidFill>
                <a:latin typeface="Times New Roman"/>
              </a:rPr>
              <a:t>”</a:t>
            </a:r>
            <a:r>
              <a:rPr lang="zh-CN" altLang="en-US" sz="2400" dirty="0">
                <a:solidFill>
                  <a:srgbClr val="3333FF"/>
                </a:solidFill>
                <a:latin typeface="微软雅黑"/>
              </a:rPr>
              <a:t>转</a:t>
            </a:r>
          </a:p>
          <a:p>
            <a:pPr>
              <a:lnSpc>
                <a:spcPts val="2880"/>
              </a:lnSpc>
            </a:pPr>
            <a:r>
              <a:rPr lang="zh-CN" altLang="en-US" sz="2400" dirty="0">
                <a:solidFill>
                  <a:srgbClr val="3333FF"/>
                </a:solidFill>
                <a:latin typeface="微软雅黑"/>
              </a:rPr>
              <a:t>变为</a:t>
            </a:r>
            <a:r>
              <a:rPr lang="zh-CN" altLang="en-US" sz="2400" dirty="0">
                <a:solidFill>
                  <a:srgbClr val="3333FF"/>
                </a:solidFill>
                <a:latin typeface="Times New Roman"/>
              </a:rPr>
              <a:t>”</a:t>
            </a:r>
            <a:r>
              <a:rPr lang="zh-CN" altLang="en-US" sz="2400" dirty="0">
                <a:solidFill>
                  <a:srgbClr val="3333FF"/>
                </a:solidFill>
                <a:latin typeface="微软雅黑"/>
              </a:rPr>
              <a:t>信息</a:t>
            </a:r>
            <a:r>
              <a:rPr lang="zh-CN" altLang="en-US" sz="2400" dirty="0">
                <a:solidFill>
                  <a:srgbClr val="3333FF"/>
                </a:solidFill>
                <a:latin typeface="Times New Roman"/>
              </a:rPr>
              <a:t>”</a:t>
            </a:r>
            <a:r>
              <a:rPr lang="zh-CN" altLang="en-US" sz="2400" dirty="0">
                <a:solidFill>
                  <a:srgbClr val="3333FF"/>
                </a:solidFill>
                <a:latin typeface="微软雅黑"/>
              </a:rPr>
              <a:t>的三大关键技术</a:t>
            </a:r>
            <a:r>
              <a:rPr lang="en-US" altLang="zh-CN" sz="2400" dirty="0">
                <a:solidFill>
                  <a:srgbClr val="3333FF"/>
                </a:solidFill>
                <a:latin typeface="Times New Roman"/>
              </a:rPr>
              <a:t>——</a:t>
            </a:r>
            <a:r>
              <a:rPr lang="zh-CN" altLang="en-US" sz="2400" dirty="0">
                <a:solidFill>
                  <a:srgbClr val="FF0000"/>
                </a:solidFill>
                <a:latin typeface="微软雅黑"/>
              </a:rPr>
              <a:t>机器学习、云计算、</a:t>
            </a:r>
          </a:p>
          <a:p>
            <a:pPr>
              <a:lnSpc>
                <a:spcPts val="2880"/>
              </a:lnSpc>
            </a:pPr>
            <a:r>
              <a:rPr lang="zh-CN" altLang="en-US" sz="2400" dirty="0">
                <a:solidFill>
                  <a:srgbClr val="FF0000"/>
                </a:solidFill>
                <a:latin typeface="微软雅黑"/>
              </a:rPr>
              <a:t>众包</a:t>
            </a:r>
            <a:r>
              <a:rPr lang="en-US" altLang="zh-CN" sz="2400" dirty="0">
                <a:solidFill>
                  <a:srgbClr val="FF0000"/>
                </a:solidFill>
                <a:latin typeface="Times New Roman"/>
              </a:rPr>
              <a:t>(crowd sourcing)</a:t>
            </a:r>
            <a:endParaRPr lang="zh-CN" altLang="en-US" sz="2400" dirty="0">
              <a:solidFill>
                <a:srgbClr val="FF0000"/>
              </a:solidFill>
              <a:latin typeface="Times New Roman"/>
            </a:endParaRPr>
          </a:p>
        </p:txBody>
      </p:sp>
      <p:sp>
        <p:nvSpPr>
          <p:cNvPr id="29" name="TextBox 28"/>
          <p:cNvSpPr txBox="1"/>
          <p:nvPr/>
        </p:nvSpPr>
        <p:spPr>
          <a:xfrm>
            <a:off x="7596886" y="3372266"/>
            <a:ext cx="1641475" cy="199414"/>
          </a:xfrm>
          <a:prstGeom prst="rect">
            <a:avLst/>
          </a:prstGeom>
          <a:noFill/>
        </p:spPr>
        <p:txBody>
          <a:bodyPr vert="horz" wrap="none" lIns="0" tIns="0" rIns="0" bIns="0" rtlCol="0">
            <a:spAutoFit/>
          </a:bodyPr>
          <a:lstStyle/>
          <a:p>
            <a:pPr>
              <a:lnSpc>
                <a:spcPts val="1534"/>
              </a:lnSpc>
            </a:pPr>
            <a:r>
              <a:rPr lang="zh-CN" altLang="en-US" sz="1596">
                <a:solidFill>
                  <a:srgbClr val="0000FF"/>
                </a:solidFill>
                <a:latin typeface="微软雅黑"/>
              </a:rPr>
              <a:t>整合三大关键技术</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4294967295"/>
          </p:nvPr>
        </p:nvSpPr>
        <p:spPr>
          <a:xfrm>
            <a:off x="524860" y="1312491"/>
            <a:ext cx="11026775" cy="4840288"/>
          </a:xfrm>
        </p:spPr>
        <p:txBody>
          <a:bodyPr>
            <a:normAutofit/>
          </a:bodyPr>
          <a:lstStyle/>
          <a:p>
            <a:r>
              <a:rPr lang="zh-CN" altLang="en-US" dirty="0"/>
              <a:t>例“尿布→啤酒”关联规则</a:t>
            </a:r>
            <a:endParaRPr lang="en-US" altLang="zh-CN" dirty="0"/>
          </a:p>
          <a:p>
            <a:r>
              <a:rPr lang="zh-CN" altLang="en-US" dirty="0"/>
              <a:t>实际上，在面对少量数据时关联分析并不难，可以直接使用统计学中有关相关性的知识，这也正是机器学习界没有研究关联分析的一个重要原因。</a:t>
            </a:r>
            <a:endParaRPr lang="en-US" altLang="zh-CN" dirty="0"/>
          </a:p>
          <a:p>
            <a:r>
              <a:rPr lang="zh-CN" altLang="en-US" dirty="0"/>
              <a:t>关联分析的困难其实完全是由海量数据造成的，因为数据量的增加会直接造成挖掘效率的下降，当数据量增加到一定程度，问题的难度就会产生质变，</a:t>
            </a:r>
            <a:endParaRPr lang="en-US" altLang="zh-CN" dirty="0"/>
          </a:p>
          <a:p>
            <a:pPr lvl="1"/>
            <a:r>
              <a:rPr lang="zh-CN" altLang="en-US" dirty="0"/>
              <a:t>例如，在关联分析中必须考虑因数据太大而无法承受多次扫描数据库的开销、可能产生在存储和计算上都无法接受的大量中间结果等。</a:t>
            </a:r>
            <a:endParaRPr lang="en-US" altLang="zh-CN" dirty="0"/>
          </a:p>
        </p:txBody>
      </p:sp>
      <p:sp>
        <p:nvSpPr>
          <p:cNvPr id="13" name="标题 1"/>
          <p:cNvSpPr txBox="1"/>
          <p:nvPr/>
        </p:nvSpPr>
        <p:spPr>
          <a:xfrm>
            <a:off x="524860" y="58904"/>
            <a:ext cx="10771732"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j-cs"/>
              </a:rPr>
              <a:t>为什么要研究大数据机器学习？</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2"/>
          <p:cNvSpPr>
            <a:spLocks noGrp="1"/>
          </p:cNvSpPr>
          <p:nvPr>
            <p:ph type="title"/>
          </p:nvPr>
        </p:nvSpPr>
        <p:spPr>
          <a:xfrm>
            <a:off x="427566" y="233915"/>
            <a:ext cx="10668000" cy="609600"/>
          </a:xfrm>
        </p:spPr>
        <p:txBody>
          <a:bodyPr/>
          <a:lstStyle/>
          <a:p>
            <a:r>
              <a:rPr lang="zh-CN" altLang="en-US" dirty="0"/>
              <a:t>机器学习过程及基本术语</a:t>
            </a:r>
          </a:p>
        </p:txBody>
      </p:sp>
      <p:pic>
        <p:nvPicPr>
          <p:cNvPr id="2" name="图片 1">
            <a:extLst>
              <a:ext uri="{FF2B5EF4-FFF2-40B4-BE49-F238E27FC236}">
                <a16:creationId xmlns:a16="http://schemas.microsoft.com/office/drawing/2014/main" id="{B474DABD-D11A-4BE3-9B76-56AAE71CA567}"/>
              </a:ext>
            </a:extLst>
          </p:cNvPr>
          <p:cNvPicPr>
            <a:picLocks noChangeAspect="1"/>
          </p:cNvPicPr>
          <p:nvPr/>
        </p:nvPicPr>
        <p:blipFill>
          <a:blip r:embed="rId2"/>
          <a:stretch>
            <a:fillRect/>
          </a:stretch>
        </p:blipFill>
        <p:spPr>
          <a:xfrm>
            <a:off x="6591476" y="1571602"/>
            <a:ext cx="5600524" cy="3917941"/>
          </a:xfrm>
          <a:prstGeom prst="rect">
            <a:avLst/>
          </a:prstGeom>
        </p:spPr>
      </p:pic>
      <p:sp>
        <p:nvSpPr>
          <p:cNvPr id="4" name="矩形 3">
            <a:extLst>
              <a:ext uri="{FF2B5EF4-FFF2-40B4-BE49-F238E27FC236}">
                <a16:creationId xmlns:a16="http://schemas.microsoft.com/office/drawing/2014/main" id="{32CD5EDA-4DFA-488C-B03C-5062AC174F7F}"/>
              </a:ext>
            </a:extLst>
          </p:cNvPr>
          <p:cNvSpPr/>
          <p:nvPr/>
        </p:nvSpPr>
        <p:spPr>
          <a:xfrm>
            <a:off x="380055" y="1189916"/>
            <a:ext cx="5952156" cy="70788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FF0000"/>
                </a:solidFill>
                <a:effectLst/>
                <a:uLnTx/>
                <a:uFillTx/>
                <a:latin typeface="Corbel"/>
                <a:ea typeface="华文楷体" panose="02010600040101010101" pitchFamily="2" charset="-122"/>
                <a:cs typeface="+mn-cs"/>
              </a:rPr>
              <a:t>训练数据（训练集）</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：训练过程中使用的数据，其中每个样本称为一个“训练样本”。</a:t>
            </a:r>
            <a:endParaRPr kumimoji="0" lang="en-US" altLang="zh-CN"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p:txBody>
      </p:sp>
      <p:sp>
        <p:nvSpPr>
          <p:cNvPr id="10" name="矩形 9">
            <a:extLst>
              <a:ext uri="{FF2B5EF4-FFF2-40B4-BE49-F238E27FC236}">
                <a16:creationId xmlns:a16="http://schemas.microsoft.com/office/drawing/2014/main" id="{A19F4357-1CE5-4220-B205-EB1C2ADD591B}"/>
              </a:ext>
            </a:extLst>
          </p:cNvPr>
          <p:cNvSpPr/>
          <p:nvPr/>
        </p:nvSpPr>
        <p:spPr>
          <a:xfrm>
            <a:off x="642932" y="1938694"/>
            <a:ext cx="641081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例：为了能学得一个帮助我们预测是否美丽的模型，仅有前面的示例属性是不够的，需要获得训练样本的“结果”信息。</a:t>
            </a:r>
          </a:p>
        </p:txBody>
      </p:sp>
      <p:sp>
        <p:nvSpPr>
          <p:cNvPr id="12" name="矩形 11">
            <a:extLst>
              <a:ext uri="{FF2B5EF4-FFF2-40B4-BE49-F238E27FC236}">
                <a16:creationId xmlns:a16="http://schemas.microsoft.com/office/drawing/2014/main" id="{0BBCC6BD-D022-4C9A-AACA-8364BB1DC254}"/>
              </a:ext>
            </a:extLst>
          </p:cNvPr>
          <p:cNvSpPr/>
          <p:nvPr/>
        </p:nvSpPr>
        <p:spPr>
          <a:xfrm>
            <a:off x="298606" y="2954357"/>
            <a:ext cx="5939455" cy="509178"/>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FF0000"/>
                </a:solidFill>
                <a:effectLst/>
                <a:uLnTx/>
                <a:uFillTx/>
                <a:latin typeface="Corbel"/>
                <a:ea typeface="华文楷体" panose="02010600040101010101" pitchFamily="2" charset="-122"/>
                <a:cs typeface="+mn-cs"/>
              </a:rPr>
              <a:t>类别标记：</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关于样本结果的信息（美丽、不美丽）</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E4B78F9-3C98-48D0-B6E2-D407E243687F}"/>
                  </a:ext>
                </a:extLst>
              </p:cNvPr>
              <p:cNvSpPr/>
              <p:nvPr/>
            </p:nvSpPr>
            <p:spPr>
              <a:xfrm>
                <a:off x="298606" y="3662330"/>
                <a:ext cx="6102351"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FF0000"/>
                    </a:solidFill>
                    <a:effectLst/>
                    <a:uLnTx/>
                    <a:uFillTx/>
                    <a:latin typeface="Corbel"/>
                    <a:ea typeface="华文楷体" panose="02010600040101010101" pitchFamily="2" charset="-122"/>
                    <a:cs typeface="+mn-cs"/>
                  </a:rPr>
                  <a:t>样例：</a:t>
                </a:r>
                <a:r>
                  <a:rPr kumimoji="0" lang="zh-CN" altLang="en-US" sz="20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拥有标记信息的示例，用</a:t>
                </a:r>
                <a14:m>
                  <m:oMath xmlns:m="http://schemas.openxmlformats.org/officeDocument/2006/math">
                    <m:r>
                      <m:rPr>
                        <m:nor/>
                      </m:rPr>
                      <a:rPr kumimoji="0" lang="en-US" altLang="zh-CN"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m:t>(</m:t>
                    </m:r>
                    <m:sSub>
                      <m:sSub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𝒙</m:t>
                        </m:r>
                      </m:e>
                      <m:sub>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𝑖</m:t>
                        </m:r>
                      </m:sub>
                    </m:sSub>
                    <m:r>
                      <m:rPr>
                        <m:nor/>
                      </m:rPr>
                      <a:rPr kumimoji="0" lang="en-US" altLang="zh-CN"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m:t>,</m:t>
                    </m:r>
                    <m:sSub>
                      <m:sSub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𝑦</m:t>
                        </m:r>
                      </m:e>
                      <m:sub>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𝑖</m:t>
                        </m:r>
                      </m:sub>
                    </m:sSub>
                    <m:r>
                      <a:rPr kumimoji="0" lang="en-US" altLang="zh-CN" sz="2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r>
                      <a:rPr kumimoji="0" lang="zh-CN" altLang="en-US"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表示</m:t>
                    </m:r>
                  </m:oMath>
                </a14:m>
                <a:r>
                  <a:rPr kumimoji="0" lang="zh-CN" altLang="en-US" sz="20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a:t>
                </a:r>
                <a:r>
                  <a:rPr kumimoji="0" lang="en-US" altLang="zh-CN" sz="20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 </a:t>
                </a:r>
                <a14:m>
                  <m:oMath xmlns:m="http://schemas.openxmlformats.org/officeDocument/2006/math">
                    <m:sSub>
                      <m:sSub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𝒙</m:t>
                        </m:r>
                      </m:e>
                      <m:sub>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𝑖</m:t>
                        </m:r>
                      </m:sub>
                    </m:sSub>
                    <m:r>
                      <a:rPr kumimoji="0" lang="zh-CN" altLang="en-US" sz="2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为</m:t>
                    </m:r>
                    <m:r>
                      <a:rPr kumimoji="0" lang="zh-CN" altLang="en-US" sz="2000" b="0" i="1" u="none" strike="noStrike" kern="1200" cap="none" spc="0" normalizeH="0" baseline="0" noProof="0" dirty="0" smtClean="0">
                        <a:ln>
                          <a:noFill/>
                        </a:ln>
                        <a:solidFill>
                          <a:srgbClr val="B90000"/>
                        </a:solidFill>
                        <a:effectLst/>
                        <a:uLnTx/>
                        <a:uFillTx/>
                        <a:latin typeface="Cambria Math" panose="02040503050406030204" pitchFamily="18" charset="0"/>
                        <a:cs typeface="+mn-cs"/>
                      </a:rPr>
                      <m:t>特征</m:t>
                    </m:r>
                  </m:oMath>
                </a14:m>
                <a:r>
                  <a:rPr kumimoji="0" lang="zh-CN" altLang="en-US" sz="2000" b="0" i="0" u="none" strike="noStrike" kern="1200" cap="none" spc="0" normalizeH="0" baseline="0" noProof="0" dirty="0">
                    <a:ln>
                      <a:noFill/>
                    </a:ln>
                    <a:solidFill>
                      <a:srgbClr val="B90000"/>
                    </a:solidFill>
                    <a:effectLst/>
                    <a:uLnTx/>
                    <a:uFillTx/>
                    <a:latin typeface="Corbel"/>
                    <a:ea typeface="华文楷体" panose="02010600040101010101" pitchFamily="2" charset="-122"/>
                    <a:cs typeface="+mn-cs"/>
                  </a:rPr>
                  <a:t>空间</a:t>
                </a:r>
                <a:r>
                  <a:rPr kumimoji="0" lang="en-US" altLang="zh-CN" sz="2000" b="0" i="0" u="none" strike="noStrike" kern="1200" cap="none" spc="0" normalizeH="0" baseline="0" noProof="0" dirty="0">
                    <a:ln>
                      <a:noFill/>
                    </a:ln>
                    <a:solidFill>
                      <a:srgbClr val="B90000"/>
                    </a:solidFill>
                    <a:effectLst/>
                    <a:uLnTx/>
                    <a:uFillTx/>
                    <a:latin typeface="Corbel"/>
                    <a:ea typeface="华文楷体" panose="02010600040101010101" pitchFamily="2" charset="-122"/>
                    <a:cs typeface="+mn-cs"/>
                  </a:rPr>
                  <a:t>/</a:t>
                </a:r>
                <a14:m>
                  <m:oMath xmlns:m="http://schemas.openxmlformats.org/officeDocument/2006/math">
                    <m:r>
                      <a:rPr kumimoji="0" lang="zh-CN" altLang="en-US" sz="2000" b="1" i="1" u="none" strike="noStrike" kern="1200" cap="none" spc="0" normalizeH="0" baseline="0" noProof="0" dirty="0">
                        <a:ln>
                          <a:noFill/>
                        </a:ln>
                        <a:solidFill>
                          <a:srgbClr val="B90000"/>
                        </a:solidFill>
                        <a:effectLst/>
                        <a:uLnTx/>
                        <a:uFillTx/>
                        <a:latin typeface="Cambria Math" panose="02040503050406030204" pitchFamily="18" charset="0"/>
                        <a:cs typeface="+mn-cs"/>
                      </a:rPr>
                      <m:t>输入</m:t>
                    </m:r>
                    <m:r>
                      <a:rPr kumimoji="0" lang="zh-CN" altLang="en-US" sz="2000" b="1" i="1" u="none" strike="noStrike" kern="1200" cap="none" spc="0" normalizeH="0" baseline="0" noProof="0" dirty="0" smtClean="0">
                        <a:ln>
                          <a:noFill/>
                        </a:ln>
                        <a:solidFill>
                          <a:srgbClr val="B90000"/>
                        </a:solidFill>
                        <a:effectLst/>
                        <a:uLnTx/>
                        <a:uFillTx/>
                        <a:latin typeface="Cambria Math" panose="02040503050406030204" pitchFamily="18" charset="0"/>
                        <a:cs typeface="+mn-cs"/>
                      </a:rPr>
                      <m:t>空间</m:t>
                    </m:r>
                    <m:r>
                      <a:rPr kumimoji="0" lang="en-US" altLang="zh-CN" sz="2000" b="1" i="1" u="none" strike="noStrike" kern="1200" cap="none" spc="0" normalizeH="0" baseline="0" noProof="0" dirty="0" smtClean="0">
                        <a:ln>
                          <a:noFill/>
                        </a:ln>
                        <a:solidFill>
                          <a:srgbClr val="B90000"/>
                        </a:solidFill>
                        <a:effectLst/>
                        <a:uLnTx/>
                        <a:uFillTx/>
                        <a:latin typeface="Cambria Math" panose="02040503050406030204" pitchFamily="18" charset="0"/>
                        <a:cs typeface="+mn-cs"/>
                      </a:rPr>
                      <m:t> </m:t>
                    </m:r>
                    <m:r>
                      <a:rPr kumimoji="0" lang="zh-CN" altLang="en-US" sz="2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𝝌</m:t>
                    </m:r>
                  </m:oMath>
                </a14:m>
                <a:r>
                  <a:rPr kumimoji="0" lang="zh-CN" altLang="en-US" sz="20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上的向量，</a:t>
                </a:r>
                <a:r>
                  <a:rPr kumimoji="0" lang="en-US" altLang="zh-CN" sz="20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 </a:t>
                </a:r>
                <a14:m>
                  <m:oMath xmlns:m="http://schemas.openxmlformats.org/officeDocument/2006/math">
                    <m:sSub>
                      <m:sSubPr>
                        <m:ctrlP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𝑦</m:t>
                        </m:r>
                      </m:e>
                      <m:sub>
                        <m:r>
                          <a:rPr kumimoji="0" lang="en-US" altLang="zh-CN" sz="2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𝑖</m:t>
                        </m:r>
                      </m:sub>
                    </m:sSub>
                  </m:oMath>
                </a14:m>
                <a:r>
                  <a:rPr kumimoji="0" lang="zh-CN" altLang="en-US" sz="20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属于由所有标记构成的</a:t>
                </a:r>
                <a:r>
                  <a:rPr kumimoji="0" lang="zh-CN" altLang="en-US" sz="2000" b="0" i="0" u="none" strike="noStrike" kern="1200" cap="none" spc="0" normalizeH="0" baseline="0" noProof="0" dirty="0">
                    <a:ln>
                      <a:noFill/>
                    </a:ln>
                    <a:solidFill>
                      <a:srgbClr val="B90000"/>
                    </a:solidFill>
                    <a:effectLst/>
                    <a:uLnTx/>
                    <a:uFillTx/>
                    <a:latin typeface="Corbel"/>
                    <a:ea typeface="华文楷体" panose="02010600040101010101" pitchFamily="2" charset="-122"/>
                    <a:cs typeface="+mn-cs"/>
                  </a:rPr>
                  <a:t>标记空间</a:t>
                </a:r>
                <a:r>
                  <a:rPr kumimoji="0" lang="en-US" altLang="zh-CN" sz="2000" b="0" i="0" u="none" strike="noStrike" kern="1200" cap="none" spc="0" normalizeH="0" baseline="0" noProof="0" dirty="0">
                    <a:ln>
                      <a:noFill/>
                    </a:ln>
                    <a:solidFill>
                      <a:srgbClr val="B90000"/>
                    </a:solidFill>
                    <a:effectLst/>
                    <a:uLnTx/>
                    <a:uFillTx/>
                    <a:latin typeface="Corbel"/>
                    <a:ea typeface="华文楷体" panose="02010600040101010101" pitchFamily="2" charset="-122"/>
                    <a:cs typeface="+mn-cs"/>
                  </a:rPr>
                  <a:t>/</a:t>
                </a:r>
                <a:r>
                  <a:rPr kumimoji="0" lang="zh-CN" altLang="en-US" sz="2000" b="0" i="0" u="none" strike="noStrike" kern="1200" cap="none" spc="0" normalizeH="0" baseline="0" noProof="0" dirty="0">
                    <a:ln>
                      <a:noFill/>
                    </a:ln>
                    <a:solidFill>
                      <a:srgbClr val="B90000"/>
                    </a:solidFill>
                    <a:effectLst/>
                    <a:uLnTx/>
                    <a:uFillTx/>
                    <a:latin typeface="Corbel"/>
                    <a:ea typeface="华文楷体" panose="02010600040101010101" pitchFamily="2" charset="-122"/>
                    <a:cs typeface="+mn-cs"/>
                  </a:rPr>
                  <a:t>输出空间</a:t>
                </a:r>
                <a:r>
                  <a:rPr kumimoji="0" lang="zh-CN" altLang="en-US" sz="20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a:t>
                </a:r>
              </a:p>
            </p:txBody>
          </p:sp>
        </mc:Choice>
        <mc:Fallback xmlns="">
          <p:sp>
            <p:nvSpPr>
              <p:cNvPr id="16" name="矩形 15">
                <a:extLst>
                  <a:ext uri="{FF2B5EF4-FFF2-40B4-BE49-F238E27FC236}">
                    <a16:creationId xmlns:a16="http://schemas.microsoft.com/office/drawing/2014/main" id="{8E4B78F9-3C98-48D0-B6E2-D407E243687F}"/>
                  </a:ext>
                </a:extLst>
              </p:cNvPr>
              <p:cNvSpPr>
                <a:spLocks noRot="1" noChangeAspect="1" noMove="1" noResize="1" noEditPoints="1" noAdjustHandles="1" noChangeArrowheads="1" noChangeShapeType="1" noTextEdit="1"/>
              </p:cNvSpPr>
              <p:nvPr/>
            </p:nvSpPr>
            <p:spPr>
              <a:xfrm>
                <a:off x="298606" y="3662330"/>
                <a:ext cx="6102351" cy="1015663"/>
              </a:xfrm>
              <a:prstGeom prst="rect">
                <a:avLst/>
              </a:prstGeom>
              <a:blipFill>
                <a:blip r:embed="rId3"/>
                <a:stretch>
                  <a:fillRect l="-899" t="-3012" b="-10843"/>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BBAE879A-9335-405E-97D6-9BEE0A965CDF}"/>
              </a:ext>
            </a:extLst>
          </p:cNvPr>
          <p:cNvSpPr/>
          <p:nvPr/>
        </p:nvSpPr>
        <p:spPr>
          <a:xfrm>
            <a:off x="405457" y="4944428"/>
            <a:ext cx="6096000" cy="1015663"/>
          </a:xfrm>
          <a:prstGeom prst="rect">
            <a:avLst/>
          </a:prstGeom>
        </p:spPr>
        <p:txBody>
          <a:bodyP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FF0000"/>
                </a:solidFill>
                <a:effectLst/>
                <a:uLnTx/>
                <a:uFillTx/>
                <a:latin typeface="Corbel"/>
                <a:ea typeface="华文楷体" panose="02010600040101010101" pitchFamily="2" charset="-122"/>
                <a:cs typeface="+mn-cs"/>
              </a:rPr>
              <a:t>学习（训练）：</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从数据中学得模型的过程称为“学习”或“训练”，这个过程通过执行某个</a:t>
            </a:r>
            <a:r>
              <a:rPr kumimoji="0" lang="zh-CN" altLang="en-US" sz="2000" b="1" i="0" u="none" strike="noStrike" kern="1200" cap="none" spc="0" normalizeH="0" baseline="0" noProof="0" dirty="0">
                <a:ln>
                  <a:noFill/>
                </a:ln>
                <a:solidFill>
                  <a:srgbClr val="B90000"/>
                </a:solidFill>
                <a:effectLst/>
                <a:uLnTx/>
                <a:uFillTx/>
                <a:latin typeface="Corbel"/>
                <a:ea typeface="华文楷体" panose="02010600040101010101" pitchFamily="2" charset="-122"/>
                <a:cs typeface="+mn-cs"/>
              </a:rPr>
              <a:t>学习算法</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来完成。</a:t>
            </a:r>
            <a:endParaRPr kumimoji="0" lang="en-US" altLang="zh-CN"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p:txBody>
      </p:sp>
    </p:spTree>
    <p:extLst>
      <p:ext uri="{BB962C8B-B14F-4D97-AF65-F5344CB8AC3E}">
        <p14:creationId xmlns:p14="http://schemas.microsoft.com/office/powerpoint/2010/main" val="3221187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B01A15-FC55-4777-8BAB-6AEF3956518A}" type="datetime1">
              <a:rPr kumimoji="0" lang="zh-CN" altLang="en-US" sz="1200" b="0" i="0" u="none" strike="noStrike" kern="1200" cap="none" spc="0" normalizeH="0" baseline="0" noProof="0" smtClean="0">
                <a:ln>
                  <a:noFill/>
                </a:ln>
                <a:solidFill>
                  <a:srgbClr val="FFFFFF"/>
                </a:solidFill>
                <a:effectLst/>
                <a:uLnTx/>
                <a:uFillTx/>
                <a:latin typeface="Corbel"/>
                <a:ea typeface="华文楷体" panose="0201060004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2020/9/29</a:t>
            </a:fld>
            <a:endParaRPr kumimoji="0" lang="en-US" altLang="zh-CN" sz="1200" b="0" i="0" u="none" strike="noStrike" kern="1200" cap="none" spc="0" normalizeH="0" baseline="0" noProof="0">
              <a:ln>
                <a:noFill/>
              </a:ln>
              <a:solidFill>
                <a:srgbClr val="FFFFFF"/>
              </a:solidFill>
              <a:effectLst/>
              <a:uLnTx/>
              <a:uFillTx/>
              <a:latin typeface="Corbel"/>
              <a:ea typeface="华文楷体" panose="020106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1DEBF-5384-498E-A8A8-3C8FE3B40709}" type="slidenum">
              <a:rPr kumimoji="0" lang="en-US" altLang="zh-CN" sz="1200" b="0" i="0" u="none" strike="noStrike" kern="1200" cap="none" spc="0" normalizeH="0" baseline="0" noProof="0" smtClean="0">
                <a:ln>
                  <a:noFill/>
                </a:ln>
                <a:solidFill>
                  <a:srgbClr val="FFFFFF"/>
                </a:solidFill>
                <a:effectLst/>
                <a:uLnTx/>
                <a:uFillTx/>
                <a:latin typeface="Corbel"/>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zh-CN" sz="1200" b="0" i="0" u="none" strike="noStrike" kern="1200" cap="none" spc="0" normalizeH="0" baseline="0" noProof="0">
              <a:ln>
                <a:noFill/>
              </a:ln>
              <a:solidFill>
                <a:srgbClr val="FFFFFF"/>
              </a:solidFill>
              <a:effectLst/>
              <a:uLnTx/>
              <a:uFillTx/>
              <a:latin typeface="Corbel"/>
              <a:ea typeface="宋体" panose="02010600030101010101" pitchFamily="2" charset="-122"/>
              <a:cs typeface="+mn-cs"/>
            </a:endParaRPr>
          </a:p>
        </p:txBody>
      </p:sp>
      <p:sp>
        <p:nvSpPr>
          <p:cNvPr id="8" name="标题 12"/>
          <p:cNvSpPr>
            <a:spLocks noGrp="1"/>
          </p:cNvSpPr>
          <p:nvPr>
            <p:ph type="title"/>
          </p:nvPr>
        </p:nvSpPr>
        <p:spPr>
          <a:xfrm>
            <a:off x="427566" y="233915"/>
            <a:ext cx="10668000" cy="609600"/>
          </a:xfrm>
        </p:spPr>
        <p:txBody>
          <a:bodyPr/>
          <a:lstStyle/>
          <a:p>
            <a:r>
              <a:rPr lang="zh-CN" altLang="en-US" dirty="0"/>
              <a:t>机器学习过程及基本术语</a:t>
            </a:r>
          </a:p>
        </p:txBody>
      </p:sp>
      <p:pic>
        <p:nvPicPr>
          <p:cNvPr id="2" name="图片 1">
            <a:extLst>
              <a:ext uri="{FF2B5EF4-FFF2-40B4-BE49-F238E27FC236}">
                <a16:creationId xmlns:a16="http://schemas.microsoft.com/office/drawing/2014/main" id="{B474DABD-D11A-4BE3-9B76-56AAE71CA567}"/>
              </a:ext>
            </a:extLst>
          </p:cNvPr>
          <p:cNvPicPr>
            <a:picLocks noChangeAspect="1"/>
          </p:cNvPicPr>
          <p:nvPr/>
        </p:nvPicPr>
        <p:blipFill>
          <a:blip r:embed="rId2"/>
          <a:stretch>
            <a:fillRect/>
          </a:stretch>
        </p:blipFill>
        <p:spPr>
          <a:xfrm>
            <a:off x="6988097" y="1214315"/>
            <a:ext cx="4989853" cy="3235311"/>
          </a:xfrm>
          <a:prstGeom prst="rect">
            <a:avLst/>
          </a:prstGeom>
        </p:spPr>
      </p:pic>
      <p:sp>
        <p:nvSpPr>
          <p:cNvPr id="6" name="矩形 5">
            <a:extLst>
              <a:ext uri="{FF2B5EF4-FFF2-40B4-BE49-F238E27FC236}">
                <a16:creationId xmlns:a16="http://schemas.microsoft.com/office/drawing/2014/main" id="{20AFBB9B-C06A-4836-A69F-7EF152FB4204}"/>
              </a:ext>
            </a:extLst>
          </p:cNvPr>
          <p:cNvSpPr/>
          <p:nvPr/>
        </p:nvSpPr>
        <p:spPr>
          <a:xfrm>
            <a:off x="407770" y="1920793"/>
            <a:ext cx="6135955" cy="1178592"/>
          </a:xfrm>
          <a:prstGeom prst="rect">
            <a:avLst/>
          </a:prstGeom>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FF0000"/>
                </a:solidFill>
                <a:effectLst/>
                <a:uLnTx/>
                <a:uFillTx/>
                <a:latin typeface="Corbel"/>
                <a:ea typeface="华文楷体" panose="02010600040101010101" pitchFamily="2" charset="-122"/>
                <a:cs typeface="+mn-cs"/>
              </a:rPr>
              <a:t>假设：</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学得模型对应了关于数据的某种潜在的规律。</a:t>
            </a:r>
            <a:r>
              <a:rPr kumimoji="0" lang="zh-CN" altLang="en-US" sz="2000" b="1" i="0" u="none" strike="noStrike" kern="1200" cap="none" spc="0" normalizeH="0" baseline="0" noProof="0" dirty="0">
                <a:ln>
                  <a:noFill/>
                </a:ln>
                <a:solidFill>
                  <a:srgbClr val="B90000"/>
                </a:solidFill>
                <a:effectLst/>
                <a:uLnTx/>
                <a:uFillTx/>
                <a:latin typeface="Corbel"/>
                <a:ea typeface="华文楷体" panose="02010600040101010101" pitchFamily="2" charset="-122"/>
                <a:cs typeface="+mn-cs"/>
              </a:rPr>
              <a:t>假设空间</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是从输入空间到输出空间的所有可能映射组成的集合</a:t>
            </a:r>
          </a:p>
        </p:txBody>
      </p:sp>
      <p:sp>
        <p:nvSpPr>
          <p:cNvPr id="9" name="矩形 8">
            <a:extLst>
              <a:ext uri="{FF2B5EF4-FFF2-40B4-BE49-F238E27FC236}">
                <a16:creationId xmlns:a16="http://schemas.microsoft.com/office/drawing/2014/main" id="{B583DA98-E7DE-46BC-8E2C-06C22FA4B293}"/>
              </a:ext>
            </a:extLst>
          </p:cNvPr>
          <p:cNvSpPr/>
          <p:nvPr/>
        </p:nvSpPr>
        <p:spPr>
          <a:xfrm>
            <a:off x="407770" y="1139457"/>
            <a:ext cx="5939456" cy="70788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FF0000"/>
                </a:solidFill>
                <a:effectLst/>
                <a:uLnTx/>
                <a:uFillTx/>
                <a:latin typeface="Corbel"/>
                <a:ea typeface="华文楷体" panose="02010600040101010101" pitchFamily="2" charset="-122"/>
                <a:cs typeface="+mn-cs"/>
              </a:rPr>
              <a:t>真相（真实）：</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潜在规律自身；学习过程就是为了找出或逼近真相。</a:t>
            </a:r>
          </a:p>
        </p:txBody>
      </p:sp>
      <p:sp>
        <p:nvSpPr>
          <p:cNvPr id="17" name="矩形 16">
            <a:extLst>
              <a:ext uri="{FF2B5EF4-FFF2-40B4-BE49-F238E27FC236}">
                <a16:creationId xmlns:a16="http://schemas.microsoft.com/office/drawing/2014/main" id="{439662A9-B003-400D-9F83-ADC3CADC290E}"/>
              </a:ext>
            </a:extLst>
          </p:cNvPr>
          <p:cNvSpPr/>
          <p:nvPr/>
        </p:nvSpPr>
        <p:spPr>
          <a:xfrm>
            <a:off x="427566" y="5748081"/>
            <a:ext cx="4989853" cy="509178"/>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FF0000"/>
                </a:solidFill>
                <a:effectLst/>
                <a:uLnTx/>
                <a:uFillTx/>
                <a:latin typeface="Corbel"/>
                <a:ea typeface="华文楷体" panose="02010600040101010101" pitchFamily="2" charset="-122"/>
                <a:cs typeface="+mn-cs"/>
              </a:rPr>
              <a:t>测试样本：</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被预测的样本</a:t>
            </a:r>
          </a:p>
        </p:txBody>
      </p:sp>
      <p:sp>
        <p:nvSpPr>
          <p:cNvPr id="19" name="矩形 18">
            <a:extLst>
              <a:ext uri="{FF2B5EF4-FFF2-40B4-BE49-F238E27FC236}">
                <a16:creationId xmlns:a16="http://schemas.microsoft.com/office/drawing/2014/main" id="{2E8ED45C-6AB3-4E8D-AB74-B5B2FCB5567B}"/>
              </a:ext>
            </a:extLst>
          </p:cNvPr>
          <p:cNvSpPr/>
          <p:nvPr/>
        </p:nvSpPr>
        <p:spPr>
          <a:xfrm>
            <a:off x="407770" y="5400055"/>
            <a:ext cx="5346335"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srgbClr val="FF0000"/>
                </a:solidFill>
                <a:effectLst/>
                <a:uLnTx/>
                <a:uFillTx/>
                <a:latin typeface="Corbel"/>
                <a:ea typeface="华文楷体" panose="02010600040101010101" pitchFamily="2" charset="-122"/>
                <a:cs typeface="+mn-cs"/>
              </a:rPr>
              <a:t>测试：</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学得模型后，使用其进行预测的过程</a:t>
            </a:r>
          </a:p>
        </p:txBody>
      </p:sp>
      <p:sp>
        <p:nvSpPr>
          <p:cNvPr id="20" name="矩形 19">
            <a:extLst>
              <a:ext uri="{FF2B5EF4-FFF2-40B4-BE49-F238E27FC236}">
                <a16:creationId xmlns:a16="http://schemas.microsoft.com/office/drawing/2014/main" id="{3CC8C424-6A0F-416D-AB6F-C79FC3987248}"/>
              </a:ext>
            </a:extLst>
          </p:cNvPr>
          <p:cNvSpPr/>
          <p:nvPr/>
        </p:nvSpPr>
        <p:spPr>
          <a:xfrm>
            <a:off x="1106146" y="3118554"/>
            <a:ext cx="498985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zh-CN"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满足条件的映射</a:t>
            </a:r>
            <a:r>
              <a:rPr kumimoji="0" lang="zh-CN" altLang="en-US"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（潜在规律）</a:t>
            </a:r>
            <a:r>
              <a:rPr kumimoji="0" lang="zh-CN" altLang="zh-CN"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通常不止一个，此时需要对多个满足条件的映射做出选择。</a:t>
            </a:r>
            <a:endParaRPr kumimoji="0" lang="zh-CN" altLang="en-US"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6428C4E1-43B5-4D2E-998B-830C2E1EAA20}"/>
              </a:ext>
            </a:extLst>
          </p:cNvPr>
          <p:cNvSpPr/>
          <p:nvPr/>
        </p:nvSpPr>
        <p:spPr>
          <a:xfrm>
            <a:off x="437679" y="3864124"/>
            <a:ext cx="6051417" cy="70788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1" i="0" u="none" strike="noStrike" kern="100" cap="none" spc="0" normalizeH="0" baseline="0" noProof="0" dirty="0">
                <a:ln>
                  <a:noFill/>
                </a:ln>
                <a:solidFill>
                  <a:srgbClr val="FF0000"/>
                </a:solidFill>
                <a:effectLst/>
                <a:uLnTx/>
                <a:uFillTx/>
                <a:latin typeface="Corbel"/>
                <a:ea typeface="华文楷体" panose="02010600040101010101" pitchFamily="2" charset="-122"/>
                <a:cs typeface="Times New Roman" panose="02020603050405020304" pitchFamily="18" charset="0"/>
              </a:rPr>
              <a:t>归纳</a:t>
            </a:r>
            <a:r>
              <a:rPr kumimoji="0" lang="zh-CN" altLang="zh-CN" sz="2000" b="1" i="0" u="none" strike="noStrike" kern="100" cap="none" spc="0" normalizeH="0" baseline="0" noProof="0" dirty="0">
                <a:ln>
                  <a:noFill/>
                </a:ln>
                <a:solidFill>
                  <a:srgbClr val="FF0000"/>
                </a:solidFill>
                <a:effectLst/>
                <a:uLnTx/>
                <a:uFillTx/>
                <a:latin typeface="Corbel"/>
                <a:ea typeface="华文楷体" panose="02010600040101010101" pitchFamily="2" charset="-122"/>
                <a:cs typeface="Times New Roman" panose="02020603050405020304" pitchFamily="18" charset="0"/>
              </a:rPr>
              <a:t>偏好</a:t>
            </a:r>
            <a:r>
              <a:rPr kumimoji="0" lang="zh-CN" altLang="en-US" sz="2000" b="1" i="0" u="none" strike="noStrike" kern="100" cap="none" spc="0" normalizeH="0" baseline="0" noProof="0" dirty="0">
                <a:ln>
                  <a:noFill/>
                </a:ln>
                <a:solidFill>
                  <a:srgbClr val="FF0000"/>
                </a:solidFill>
                <a:effectLst/>
                <a:uLnTx/>
                <a:uFillTx/>
                <a:latin typeface="Corbel"/>
                <a:ea typeface="华文楷体" panose="02010600040101010101" pitchFamily="2" charset="-122"/>
                <a:cs typeface="Times New Roman" panose="02020603050405020304" pitchFamily="18" charset="0"/>
              </a:rPr>
              <a:t>：</a:t>
            </a:r>
            <a:r>
              <a:rPr kumimoji="0" lang="zh-CN" altLang="en-US" sz="2000"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机器学习算法在学习过程中对某种类型假设的偏好（</a:t>
            </a:r>
            <a:r>
              <a:rPr kumimoji="0" lang="en-US" altLang="zh-CN" sz="2000"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e.g. </a:t>
            </a:r>
            <a:r>
              <a:rPr kumimoji="0" lang="zh-CN" altLang="en-US" sz="2000"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尽可能特殊、尽可能一般）</a:t>
            </a:r>
            <a:endPar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p:txBody>
      </p:sp>
      <p:pic>
        <p:nvPicPr>
          <p:cNvPr id="22" name="图片 21" descr="ws_E2D4.tmp">
            <a:extLst>
              <a:ext uri="{FF2B5EF4-FFF2-40B4-BE49-F238E27FC236}">
                <a16:creationId xmlns:a16="http://schemas.microsoft.com/office/drawing/2014/main" id="{587D7D6D-528A-4C5C-8E5D-68E266AEF633}"/>
              </a:ext>
            </a:extLst>
          </p:cNvPr>
          <p:cNvPicPr>
            <a:picLocks/>
          </p:cNvPicPr>
          <p:nvPr/>
        </p:nvPicPr>
        <p:blipFill rotWithShape="1">
          <a:blip r:embed="rId3" cstate="print"/>
          <a:srcRect l="10186" t="23371" r="47255" b="43343"/>
          <a:stretch/>
        </p:blipFill>
        <p:spPr>
          <a:xfrm>
            <a:off x="7224088" y="4332894"/>
            <a:ext cx="4517872" cy="2072880"/>
          </a:xfrm>
          <a:prstGeom prst="rect">
            <a:avLst/>
          </a:prstGeom>
        </p:spPr>
      </p:pic>
      <p:sp>
        <p:nvSpPr>
          <p:cNvPr id="23" name="矩形 22">
            <a:extLst>
              <a:ext uri="{FF2B5EF4-FFF2-40B4-BE49-F238E27FC236}">
                <a16:creationId xmlns:a16="http://schemas.microsoft.com/office/drawing/2014/main" id="{3B0F9434-474C-45AA-A3F4-B8FDE5AF958B}"/>
              </a:ext>
            </a:extLst>
          </p:cNvPr>
          <p:cNvSpPr/>
          <p:nvPr/>
        </p:nvSpPr>
        <p:spPr>
          <a:xfrm>
            <a:off x="1106145" y="4583338"/>
            <a:ext cx="5283351" cy="70788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1" i="0" u="none" strike="noStrike" kern="100" cap="none" spc="0" normalizeH="0" baseline="0" noProof="0" dirty="0">
                <a:ln>
                  <a:noFill/>
                </a:ln>
                <a:solidFill>
                  <a:srgbClr val="B90000"/>
                </a:solidFill>
                <a:effectLst/>
                <a:uLnTx/>
                <a:uFillTx/>
                <a:latin typeface="Corbel"/>
                <a:ea typeface="华文楷体" panose="02010600040101010101" pitchFamily="2" charset="-122"/>
                <a:cs typeface="Times New Roman" panose="02020603050405020304" pitchFamily="18" charset="0"/>
              </a:rPr>
              <a:t>奥卡姆剃刀原则</a:t>
            </a:r>
            <a:r>
              <a:rPr kumimoji="0" lang="zh-CN" altLang="en-US" sz="2000"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：在同等条件下选择简单事物的倾向性原则。</a:t>
            </a:r>
          </a:p>
        </p:txBody>
      </p:sp>
    </p:spTree>
    <p:extLst>
      <p:ext uri="{BB962C8B-B14F-4D97-AF65-F5344CB8AC3E}">
        <p14:creationId xmlns:p14="http://schemas.microsoft.com/office/powerpoint/2010/main" val="1502773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691639" y="1182624"/>
            <a:ext cx="4056890" cy="585216"/>
          </a:xfrm>
          <a:custGeom>
            <a:avLst/>
            <a:gdLst/>
            <a:ahLst/>
            <a:cxnLst/>
            <a:rect l="0" t="0" r="0" b="0"/>
            <a:pathLst>
              <a:path w="4056890" h="585216">
                <a:moveTo>
                  <a:pt x="0" y="585215"/>
                </a:moveTo>
                <a:lnTo>
                  <a:pt x="4056889" y="585215"/>
                </a:lnTo>
                <a:lnTo>
                  <a:pt x="4056889"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orbel"/>
              <a:ea typeface="华文楷体" panose="02010600040101010101" pitchFamily="2" charset="-122"/>
              <a:cs typeface="+mn-cs"/>
            </a:endParaRPr>
          </a:p>
        </p:txBody>
      </p:sp>
      <p:sp>
        <p:nvSpPr>
          <p:cNvPr id="3" name="任意多边形 2"/>
          <p:cNvSpPr/>
          <p:nvPr/>
        </p:nvSpPr>
        <p:spPr>
          <a:xfrm>
            <a:off x="8113777" y="1938528"/>
            <a:ext cx="2473453" cy="830581"/>
          </a:xfrm>
          <a:custGeom>
            <a:avLst/>
            <a:gdLst/>
            <a:ahLst/>
            <a:cxnLst/>
            <a:rect l="0" t="0" r="0" b="0"/>
            <a:pathLst>
              <a:path w="2473453" h="830581">
                <a:moveTo>
                  <a:pt x="0" y="830580"/>
                </a:moveTo>
                <a:lnTo>
                  <a:pt x="2473452" y="830580"/>
                </a:lnTo>
                <a:lnTo>
                  <a:pt x="2473452"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orbel"/>
              <a:ea typeface="华文楷体" panose="02010600040101010101" pitchFamily="2" charset="-122"/>
              <a:cs typeface="+mn-cs"/>
            </a:endParaRPr>
          </a:p>
        </p:txBody>
      </p:sp>
      <p:sp>
        <p:nvSpPr>
          <p:cNvPr id="4" name="任意多边形 3"/>
          <p:cNvSpPr/>
          <p:nvPr/>
        </p:nvSpPr>
        <p:spPr>
          <a:xfrm>
            <a:off x="7263385" y="4991100"/>
            <a:ext cx="3192781" cy="1077468"/>
          </a:xfrm>
          <a:custGeom>
            <a:avLst/>
            <a:gdLst/>
            <a:ahLst/>
            <a:cxnLst/>
            <a:rect l="0" t="0" r="0" b="0"/>
            <a:pathLst>
              <a:path w="3192781" h="1077468">
                <a:moveTo>
                  <a:pt x="0" y="1077467"/>
                </a:moveTo>
                <a:lnTo>
                  <a:pt x="3192780" y="1077467"/>
                </a:lnTo>
                <a:lnTo>
                  <a:pt x="3192780" y="0"/>
                </a:lnTo>
                <a:lnTo>
                  <a:pt x="0" y="0"/>
                </a:lnTo>
                <a:close/>
              </a:path>
            </a:pathLst>
          </a:custGeom>
          <a:solidFill>
            <a:srgbClr val="FFFF99"/>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orbel"/>
              <a:ea typeface="华文楷体" panose="02010600040101010101" pitchFamily="2" charset="-122"/>
              <a:cs typeface="+mn-cs"/>
            </a:endParaRPr>
          </a:p>
        </p:txBody>
      </p:sp>
      <p:pic>
        <p:nvPicPr>
          <p:cNvPr id="5" name="图片 4" descr="ws_CEF0.tmp"/>
          <p:cNvPicPr>
            <a:picLocks/>
          </p:cNvPicPr>
          <p:nvPr/>
        </p:nvPicPr>
        <p:blipFill>
          <a:blip r:embed="rId2" cstate="print"/>
          <a:stretch>
            <a:fillRect/>
          </a:stretch>
        </p:blipFill>
        <p:spPr>
          <a:xfrm>
            <a:off x="2312112" y="1359569"/>
            <a:ext cx="6578600" cy="3530600"/>
          </a:xfrm>
          <a:prstGeom prst="rect">
            <a:avLst/>
          </a:prstGeom>
        </p:spPr>
      </p:pic>
      <p:sp>
        <p:nvSpPr>
          <p:cNvPr id="29" name="TextBox 28"/>
          <p:cNvSpPr txBox="1"/>
          <p:nvPr/>
        </p:nvSpPr>
        <p:spPr>
          <a:xfrm>
            <a:off x="1861108" y="4294711"/>
            <a:ext cx="72136" cy="1692771"/>
          </a:xfrm>
          <a:prstGeom prst="rect">
            <a:avLst/>
          </a:prstGeom>
          <a:noFill/>
        </p:spPr>
        <p:txBody>
          <a:bodyPr vert="horz" wrap="none" lIns="0" tIns="0" rIns="0" bIns="0" rtlCol="0">
            <a:spAutoFit/>
          </a:bodyPr>
          <a:lstStyle/>
          <a:p>
            <a:pPr marL="0" marR="0" lvl="0" indent="0" algn="l" defTabSz="914400" rtl="0" eaLnBrk="1" fontAlgn="auto" latinLnBrk="0" hangingPunct="1">
              <a:lnSpc>
                <a:spcPts val="178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2"/>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endParaRPr kumimoji="0" lang="zh-CN" altLang="en-US"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endParaRPr>
          </a:p>
        </p:txBody>
      </p:sp>
      <p:sp>
        <p:nvSpPr>
          <p:cNvPr id="31" name="TextBox 30"/>
          <p:cNvSpPr txBox="1"/>
          <p:nvPr/>
        </p:nvSpPr>
        <p:spPr>
          <a:xfrm>
            <a:off x="1783689" y="1247600"/>
            <a:ext cx="72136" cy="474489"/>
          </a:xfrm>
          <a:prstGeom prst="rect">
            <a:avLst/>
          </a:prstGeom>
          <a:noFill/>
        </p:spPr>
        <p:txBody>
          <a:bodyPr vert="horz" wrap="none" lIns="0" tIns="0" rIns="0" bIns="0" rtlCol="0">
            <a:spAutoFit/>
          </a:bodyPr>
          <a:lstStyle/>
          <a:p>
            <a:pPr marL="0" marR="0" lvl="0" indent="0" algn="l" defTabSz="914400" rtl="0" eaLnBrk="1" fontAlgn="auto" latinLnBrk="0" hangingPunct="1">
              <a:lnSpc>
                <a:spcPts val="178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endParaRPr kumimoji="0" lang="zh-CN" altLang="en-US"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endParaRPr>
          </a:p>
        </p:txBody>
      </p:sp>
      <p:sp>
        <p:nvSpPr>
          <p:cNvPr id="32" name="TextBox 31"/>
          <p:cNvSpPr txBox="1"/>
          <p:nvPr/>
        </p:nvSpPr>
        <p:spPr>
          <a:xfrm>
            <a:off x="2070507" y="1227331"/>
            <a:ext cx="2970365" cy="487313"/>
          </a:xfrm>
          <a:prstGeom prst="rect">
            <a:avLst/>
          </a:prstGeom>
          <a:noFill/>
        </p:spPr>
        <p:txBody>
          <a:bodyPr vert="horz" wrap="none" lIns="0" tIns="0" rIns="0" bIns="0" rtlCol="0">
            <a:spAutoFit/>
          </a:bodyPr>
          <a:lstStyle/>
          <a:p>
            <a:pPr marL="0" marR="0" lvl="0" indent="0" algn="l" defTabSz="914400" rtl="0" eaLnBrk="1" fontAlgn="auto" latinLnBrk="0" hangingPunct="1">
              <a:lnSpc>
                <a:spcPts val="1934"/>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监督学习</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(supervised learning)</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无监督学习</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(unsupervised learning)</a:t>
            </a:r>
            <a:endParaRPr kumimoji="0" lang="zh-CN" altLang="en-US"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endParaRPr>
          </a:p>
        </p:txBody>
      </p:sp>
      <p:sp>
        <p:nvSpPr>
          <p:cNvPr id="34" name="TextBox 33"/>
          <p:cNvSpPr txBox="1"/>
          <p:nvPr/>
        </p:nvSpPr>
        <p:spPr>
          <a:xfrm>
            <a:off x="8492997" y="1983489"/>
            <a:ext cx="1585370" cy="730969"/>
          </a:xfrm>
          <a:prstGeom prst="rect">
            <a:avLst/>
          </a:prstGeom>
          <a:noFill/>
        </p:spPr>
        <p:txBody>
          <a:bodyPr vert="horz" wrap="none" lIns="0" tIns="0" rIns="0" bIns="0" rtlCol="0">
            <a:spAutoFit/>
          </a:bodyPr>
          <a:lstStyle/>
          <a:p>
            <a:pPr marL="0" marR="0" lvl="0" indent="0" algn="l" defTabSz="914400" rtl="0" eaLnBrk="1" fontAlgn="auto" latinLnBrk="0" hangingPunct="1">
              <a:lnSpc>
                <a:spcPts val="1934"/>
              </a:lnSpc>
              <a:spcBef>
                <a:spcPts val="0"/>
              </a:spcBef>
              <a:spcAft>
                <a:spcPts val="0"/>
              </a:spcAft>
              <a:buClrTx/>
              <a:buSzTx/>
              <a:buFontTx/>
              <a:buNone/>
              <a:tabLst/>
              <a:defRPr/>
            </a:pP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假设</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(hypothesis)</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真相</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(ground-truth)</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学习器</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(learner)</a:t>
            </a:r>
            <a:endParaRPr kumimoji="0" lang="zh-CN" altLang="en-US"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endParaRPr>
          </a:p>
        </p:txBody>
      </p:sp>
      <p:sp>
        <p:nvSpPr>
          <p:cNvPr id="35" name="TextBox 34"/>
          <p:cNvSpPr txBox="1"/>
          <p:nvPr/>
        </p:nvSpPr>
        <p:spPr>
          <a:xfrm>
            <a:off x="7356094" y="5056964"/>
            <a:ext cx="72136" cy="961802"/>
          </a:xfrm>
          <a:prstGeom prst="rect">
            <a:avLst/>
          </a:prstGeom>
          <a:noFill/>
        </p:spPr>
        <p:txBody>
          <a:bodyPr vert="horz" wrap="none" lIns="0" tIns="0" rIns="0" bIns="0" rtlCol="0">
            <a:spAutoFit/>
          </a:bodyPr>
          <a:lstStyle/>
          <a:p>
            <a:pPr marL="0" marR="0" lvl="0" indent="0" algn="l" defTabSz="914400" rtl="0" eaLnBrk="1" fontAlgn="auto" latinLnBrk="0" hangingPunct="1">
              <a:lnSpc>
                <a:spcPts val="178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en-US" altLang="zh-CN" sz="1596" b="0" i="0" u="none" strike="noStrike" kern="1200" cap="none" spc="0" normalizeH="0" baseline="0" noProof="0">
                <a:ln>
                  <a:noFill/>
                </a:ln>
                <a:solidFill>
                  <a:srgbClr val="FF0000"/>
                </a:solidFill>
                <a:effectLst/>
                <a:uLnTx/>
                <a:uFillTx/>
                <a:latin typeface="Times New Roman"/>
                <a:ea typeface="华文楷体" panose="02010600040101010101" pitchFamily="2" charset="-122"/>
                <a:cs typeface="+mn-cs"/>
              </a:rPr>
              <a:t>•</a:t>
            </a:r>
            <a:endParaRPr kumimoji="0" lang="zh-CN" altLang="en-US" sz="1596" b="0" i="0" u="none" strike="noStrike" kern="1200" cap="none" spc="0" normalizeH="0" baseline="0" noProof="0">
              <a:ln>
                <a:noFill/>
              </a:ln>
              <a:solidFill>
                <a:srgbClr val="FF0000"/>
              </a:solidFill>
              <a:effectLst/>
              <a:uLnTx/>
              <a:uFillTx/>
              <a:latin typeface="Times New Roman"/>
              <a:ea typeface="华文楷体" panose="02010600040101010101" pitchFamily="2" charset="-122"/>
              <a:cs typeface="+mn-cs"/>
            </a:endParaRPr>
          </a:p>
        </p:txBody>
      </p:sp>
      <p:sp>
        <p:nvSpPr>
          <p:cNvPr id="36" name="TextBox 35"/>
          <p:cNvSpPr txBox="1"/>
          <p:nvPr/>
        </p:nvSpPr>
        <p:spPr>
          <a:xfrm>
            <a:off x="7642860" y="3697480"/>
            <a:ext cx="2585067" cy="2321148"/>
          </a:xfrm>
          <a:prstGeom prst="rect">
            <a:avLst/>
          </a:prstGeom>
          <a:noFill/>
        </p:spPr>
        <p:txBody>
          <a:bodyPr vert="horz" wrap="none" lIns="0" tIns="0" rIns="0" bIns="0" rtlCol="0">
            <a:spAutoFit/>
          </a:bodyPr>
          <a:lstStyle/>
          <a:p>
            <a:pPr marL="0" marR="0" lvl="0" indent="0" algn="l" defTabSz="914400" rtl="0" eaLnBrk="1" fontAlgn="auto" latinLnBrk="0" hangingPunct="1">
              <a:lnSpc>
                <a:spcPts val="1939"/>
              </a:lnSpc>
              <a:spcBef>
                <a:spcPts val="0"/>
              </a:spcBef>
              <a:spcAft>
                <a:spcPts val="0"/>
              </a:spcAft>
              <a:buClrTx/>
              <a:buSzTx/>
              <a:buFontTx/>
              <a:buNone/>
              <a:tabLst>
                <a:tab pos="889000" algn="l"/>
              </a:tabLst>
              <a:defRPr/>
            </a:pPr>
            <a:r>
              <a:rPr kumimoji="0" lang="zh-CN" altLang="en-US" sz="1800" b="0" i="0" u="none" strike="noStrike" kern="1200" cap="none" spc="0" normalizeH="0" baseline="0" noProof="0">
                <a:ln>
                  <a:noFill/>
                </a:ln>
                <a:solidFill>
                  <a:srgbClr val="000000"/>
                </a:solidFill>
                <a:effectLst/>
                <a:uLnTx/>
                <a:uFillTx/>
                <a:latin typeface="Corbel"/>
                <a:ea typeface="华文楷体" panose="02010600040101010101" pitchFamily="2" charset="-122"/>
                <a:cs typeface="+mn-cs"/>
              </a:rPr>
              <a:t>	</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分类</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回归</a:t>
            </a:r>
          </a:p>
          <a:p>
            <a:pPr marL="0" marR="0" lvl="0" indent="0" algn="l" defTabSz="914400" rtl="0" eaLnBrk="1" fontAlgn="auto" latinLnBrk="0" hangingPunct="1">
              <a:lnSpc>
                <a:spcPts val="1920"/>
              </a:lnSpc>
              <a:spcBef>
                <a:spcPts val="0"/>
              </a:spcBef>
              <a:spcAft>
                <a:spcPts val="0"/>
              </a:spcAft>
              <a:buClrTx/>
              <a:buSzTx/>
              <a:buFontTx/>
              <a:buNone/>
              <a:tabLst>
                <a:tab pos="889000" algn="l"/>
              </a:tabLst>
              <a:defRPr/>
            </a:pP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	</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二分类</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多分类</a:t>
            </a:r>
          </a:p>
          <a:p>
            <a:pPr marL="0" marR="0" lvl="0" indent="0" algn="l" defTabSz="914400" rtl="0" eaLnBrk="1" fontAlgn="auto" latinLnBrk="0" hangingPunct="1">
              <a:lnSpc>
                <a:spcPts val="1920"/>
              </a:lnSpc>
              <a:spcBef>
                <a:spcPts val="0"/>
              </a:spcBef>
              <a:spcAft>
                <a:spcPts val="0"/>
              </a:spcAft>
              <a:buClrTx/>
              <a:buSzTx/>
              <a:buFontTx/>
              <a:buNone/>
              <a:tabLst>
                <a:tab pos="889000" algn="l"/>
              </a:tabLst>
              <a:defRPr/>
            </a:pP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	</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正类</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反类</a:t>
            </a:r>
          </a:p>
          <a:p>
            <a:pPr marL="0" marR="0" lvl="0" indent="0" algn="l" defTabSz="914400" rtl="0" eaLnBrk="1" fontAlgn="auto" latinLnBrk="0" hangingPunct="1">
              <a:lnSpc>
                <a:spcPts val="1000"/>
              </a:lnSpc>
              <a:spcBef>
                <a:spcPts val="0"/>
              </a:spcBef>
              <a:spcAft>
                <a:spcPts val="0"/>
              </a:spcAft>
              <a:buClrTx/>
              <a:buSzTx/>
              <a:buFontTx/>
              <a:buNone/>
              <a:tabLst>
                <a:tab pos="889000" algn="l"/>
              </a:tabLst>
              <a:defRPr/>
            </a:pPr>
            <a:endPar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endParaRPr>
          </a:p>
          <a:p>
            <a:pPr marL="0" marR="0" lvl="0" indent="0" algn="l" defTabSz="914400" rtl="0" eaLnBrk="1" fontAlgn="auto" latinLnBrk="0" hangingPunct="1">
              <a:lnSpc>
                <a:spcPts val="1000"/>
              </a:lnSpc>
              <a:spcBef>
                <a:spcPts val="0"/>
              </a:spcBef>
              <a:spcAft>
                <a:spcPts val="0"/>
              </a:spcAft>
              <a:buClrTx/>
              <a:buSzTx/>
              <a:buFontTx/>
              <a:buNone/>
              <a:tabLst>
                <a:tab pos="889000" algn="l"/>
              </a:tabLst>
              <a:defRPr/>
            </a:pPr>
            <a:endPar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endParaRPr>
          </a:p>
          <a:p>
            <a:pPr marL="0" marR="0" lvl="0" indent="0" algn="l" defTabSz="914400" rtl="0" eaLnBrk="1" fontAlgn="auto" latinLnBrk="0" hangingPunct="1">
              <a:lnSpc>
                <a:spcPts val="1000"/>
              </a:lnSpc>
              <a:spcBef>
                <a:spcPts val="0"/>
              </a:spcBef>
              <a:spcAft>
                <a:spcPts val="0"/>
              </a:spcAft>
              <a:buClrTx/>
              <a:buSzTx/>
              <a:buFontTx/>
              <a:buNone/>
              <a:tabLst>
                <a:tab pos="889000" algn="l"/>
              </a:tabLst>
              <a:defRPr/>
            </a:pPr>
            <a:endPar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endParaRPr>
          </a:p>
          <a:p>
            <a:pPr marL="0" marR="0" lvl="0" indent="0" algn="l" defTabSz="914400" rtl="0" eaLnBrk="1" fontAlgn="auto" latinLnBrk="0" hangingPunct="1">
              <a:lnSpc>
                <a:spcPts val="1000"/>
              </a:lnSpc>
              <a:spcBef>
                <a:spcPts val="0"/>
              </a:spcBef>
              <a:spcAft>
                <a:spcPts val="0"/>
              </a:spcAft>
              <a:buClrTx/>
              <a:buSzTx/>
              <a:buFontTx/>
              <a:buNone/>
              <a:tabLst>
                <a:tab pos="889000" algn="l"/>
              </a:tabLst>
              <a:defRPr/>
            </a:pPr>
            <a:endPar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endParaRPr>
          </a:p>
          <a:p>
            <a:pPr marL="0" marR="0" lvl="0" indent="0" algn="l" defTabSz="914400" rtl="0" eaLnBrk="1" fontAlgn="auto" latinLnBrk="0" hangingPunct="1">
              <a:lnSpc>
                <a:spcPts val="2700"/>
              </a:lnSpc>
              <a:spcBef>
                <a:spcPts val="0"/>
              </a:spcBef>
              <a:spcAft>
                <a:spcPts val="0"/>
              </a:spcAft>
              <a:buClrTx/>
              <a:buSzTx/>
              <a:buFontTx/>
              <a:buNone/>
              <a:tabLst>
                <a:tab pos="889000" algn="l"/>
              </a:tabLst>
              <a:defRPr/>
            </a:pP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未见样本</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(unseen instance)</a:t>
            </a:r>
          </a:p>
          <a:p>
            <a:pPr marL="0" marR="0" lvl="0" indent="0" algn="l" defTabSz="914400" rtl="0" eaLnBrk="1" fontAlgn="auto" latinLnBrk="0" hangingPunct="1">
              <a:lnSpc>
                <a:spcPts val="1815"/>
              </a:lnSpc>
              <a:spcBef>
                <a:spcPts val="0"/>
              </a:spcBef>
              <a:spcAft>
                <a:spcPts val="0"/>
              </a:spcAft>
              <a:buClrTx/>
              <a:buSzTx/>
              <a:buFontTx/>
              <a:buNone/>
              <a:tabLst>
                <a:tab pos="889000" algn="l"/>
              </a:tabLst>
              <a:defRPr/>
            </a:pP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未知“分布”</a:t>
            </a:r>
          </a:p>
          <a:p>
            <a:pPr marL="0" marR="0" lvl="0" indent="0" algn="l" defTabSz="914400" rtl="0" eaLnBrk="1" fontAlgn="auto" latinLnBrk="0" hangingPunct="1">
              <a:lnSpc>
                <a:spcPts val="2026"/>
              </a:lnSpc>
              <a:spcBef>
                <a:spcPts val="0"/>
              </a:spcBef>
              <a:spcAft>
                <a:spcPts val="0"/>
              </a:spcAft>
              <a:buClrTx/>
              <a:buSzTx/>
              <a:buFontTx/>
              <a:buNone/>
              <a:tabLst>
                <a:tab pos="889000" algn="l"/>
              </a:tabLst>
              <a:defRPr/>
            </a:pPr>
            <a:r>
              <a:rPr kumimoji="0" lang="zh-CN" altLang="en-US" sz="1596" b="0" i="0" u="none" strike="noStrike" kern="1200" cap="none" spc="0" normalizeH="0" baseline="0" noProof="0">
                <a:ln>
                  <a:noFill/>
                </a:ln>
                <a:solidFill>
                  <a:srgbClr val="0000FF"/>
                </a:solidFill>
                <a:effectLst/>
                <a:uLnTx/>
                <a:uFillTx/>
                <a:latin typeface="微软雅黑"/>
                <a:ea typeface="华文楷体" panose="02010600040101010101" pitchFamily="2" charset="-122"/>
                <a:cs typeface="+mn-cs"/>
              </a:rPr>
              <a:t>独立同分布</a:t>
            </a:r>
            <a:r>
              <a:rPr kumimoji="0" lang="en-US" altLang="zh-CN" sz="1596" b="0" i="0" u="none" strike="noStrike" kern="1200" cap="none" spc="0" normalizeH="0" baseline="0" noProof="0">
                <a:ln>
                  <a:noFill/>
                </a:ln>
                <a:solidFill>
                  <a:srgbClr val="0000FF"/>
                </a:solidFill>
                <a:effectLst/>
                <a:uLnTx/>
                <a:uFillTx/>
                <a:latin typeface="Times New Roman"/>
                <a:ea typeface="华文楷体" panose="02010600040101010101" pitchFamily="2" charset="-122"/>
                <a:cs typeface="+mn-cs"/>
              </a:rPr>
              <a:t>(i.i.d.)</a:t>
            </a:r>
          </a:p>
          <a:p>
            <a:pPr marL="0" marR="0" lvl="0" indent="0" algn="l" defTabSz="914400" rtl="0" eaLnBrk="1" fontAlgn="auto" latinLnBrk="0" hangingPunct="1">
              <a:lnSpc>
                <a:spcPts val="1920"/>
              </a:lnSpc>
              <a:spcBef>
                <a:spcPts val="0"/>
              </a:spcBef>
              <a:spcAft>
                <a:spcPts val="0"/>
              </a:spcAft>
              <a:buClrTx/>
              <a:buSzTx/>
              <a:buFontTx/>
              <a:buNone/>
              <a:tabLst>
                <a:tab pos="889000" algn="l"/>
              </a:tabLst>
              <a:defRPr/>
            </a:pPr>
            <a:r>
              <a:rPr kumimoji="0" lang="zh-CN" altLang="en-US" sz="1596" b="0" i="0" u="none" strike="noStrike" kern="1200" cap="none" spc="0" normalizeH="0" baseline="0" noProof="0">
                <a:ln>
                  <a:noFill/>
                </a:ln>
                <a:solidFill>
                  <a:srgbClr val="FF0000"/>
                </a:solidFill>
                <a:effectLst/>
                <a:uLnTx/>
                <a:uFillTx/>
                <a:latin typeface="微软雅黑"/>
                <a:ea typeface="华文楷体" panose="02010600040101010101" pitchFamily="2" charset="-122"/>
                <a:cs typeface="+mn-cs"/>
              </a:rPr>
              <a:t>泛化</a:t>
            </a:r>
            <a:r>
              <a:rPr kumimoji="0" lang="en-US" altLang="zh-CN" sz="1596" b="1" i="0" u="none" strike="noStrike" kern="1200" cap="none" spc="0" normalizeH="0" baseline="0" noProof="0">
                <a:ln>
                  <a:noFill/>
                </a:ln>
                <a:solidFill>
                  <a:srgbClr val="FF0000"/>
                </a:solidFill>
                <a:effectLst/>
                <a:uLnTx/>
                <a:uFillTx/>
                <a:latin typeface="Times New Roman"/>
                <a:ea typeface="华文楷体" panose="02010600040101010101" pitchFamily="2" charset="-122"/>
                <a:cs typeface="+mn-cs"/>
              </a:rPr>
              <a:t>(generalization)</a:t>
            </a:r>
            <a:endParaRPr kumimoji="0" lang="zh-CN" altLang="en-US" sz="1596" b="1" i="0" u="none" strike="noStrike" kern="1200" cap="none" spc="0" normalizeH="0" baseline="0" noProof="0">
              <a:ln>
                <a:noFill/>
              </a:ln>
              <a:solidFill>
                <a:srgbClr val="FF0000"/>
              </a:solidFill>
              <a:effectLst/>
              <a:uLnTx/>
              <a:uFillTx/>
              <a:latin typeface="Times New Roman"/>
              <a:ea typeface="华文楷体" panose="02010600040101010101" pitchFamily="2" charset="-122"/>
              <a:cs typeface="+mn-cs"/>
            </a:endParaRPr>
          </a:p>
        </p:txBody>
      </p:sp>
      <p:sp>
        <p:nvSpPr>
          <p:cNvPr id="30" name="TextBox 29"/>
          <p:cNvSpPr txBox="1"/>
          <p:nvPr/>
        </p:nvSpPr>
        <p:spPr>
          <a:xfrm>
            <a:off x="2147620" y="4274442"/>
            <a:ext cx="3173946" cy="1705595"/>
          </a:xfrm>
          <a:prstGeom prst="rect">
            <a:avLst/>
          </a:prstGeom>
          <a:noFill/>
        </p:spPr>
        <p:txBody>
          <a:bodyPr vert="horz" wrap="none" lIns="0" tIns="0" rIns="0" bIns="0" rtlCol="0">
            <a:spAutoFit/>
          </a:bodyPr>
          <a:lstStyle/>
          <a:p>
            <a:pPr marL="0" marR="0" lvl="0" indent="0" algn="l" defTabSz="914400" rtl="0" eaLnBrk="1" fontAlgn="auto" latinLnBrk="0" hangingPunct="1">
              <a:lnSpc>
                <a:spcPts val="1934"/>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数据集</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训练</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测试</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示例</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(instance), </a:t>
            </a: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样例</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(example)</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样本</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(sample)</a:t>
            </a:r>
          </a:p>
          <a:p>
            <a:pPr marL="0" marR="0" lvl="0" indent="0" algn="l" defTabSz="914400" rtl="0" eaLnBrk="1" fontAlgn="auto" latinLnBrk="0" hangingPunct="1">
              <a:lnSpc>
                <a:spcPts val="1922"/>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属性</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(attribute), </a:t>
            </a: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特征</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(feature); </a:t>
            </a: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属性值</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属性空间</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样本空间</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输入空间</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特征向量</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(feature vector)</a:t>
            </a:r>
          </a:p>
          <a:p>
            <a:pPr marL="0" marR="0" lvl="0" indent="0" algn="l" defTabSz="914400" rtl="0" eaLnBrk="1" fontAlgn="auto" latinLnBrk="0" hangingPunct="1">
              <a:lnSpc>
                <a:spcPts val="1920"/>
              </a:lnSpc>
              <a:spcBef>
                <a:spcPts val="0"/>
              </a:spcBef>
              <a:spcAft>
                <a:spcPts val="0"/>
              </a:spcAft>
              <a:buClrTx/>
              <a:buSzTx/>
              <a:buFontTx/>
              <a:buNone/>
              <a:tabLst/>
              <a:defRPr/>
            </a:pP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标记空间</a:t>
            </a:r>
            <a:r>
              <a:rPr kumimoji="0" lang="en-US" altLang="zh-CN" sz="1596" b="0" i="0" u="none" strike="noStrike" kern="1200" cap="none" spc="0" normalizeH="0" baseline="0" noProof="0" dirty="0">
                <a:ln>
                  <a:noFill/>
                </a:ln>
                <a:solidFill>
                  <a:srgbClr val="0000FF"/>
                </a:solidFill>
                <a:effectLst/>
                <a:uLnTx/>
                <a:uFillTx/>
                <a:latin typeface="Times New Roman"/>
                <a:ea typeface="华文楷体" panose="02010600040101010101" pitchFamily="2" charset="-122"/>
                <a:cs typeface="+mn-cs"/>
              </a:rPr>
              <a:t>, </a:t>
            </a:r>
            <a:r>
              <a:rPr kumimoji="0" lang="zh-CN" altLang="en-US" sz="1596" b="0" i="0" u="none" strike="noStrike" kern="1200" cap="none" spc="0" normalizeH="0" baseline="0" noProof="0" dirty="0">
                <a:ln>
                  <a:noFill/>
                </a:ln>
                <a:solidFill>
                  <a:srgbClr val="0000FF"/>
                </a:solidFill>
                <a:effectLst/>
                <a:uLnTx/>
                <a:uFillTx/>
                <a:latin typeface="微软雅黑"/>
                <a:ea typeface="华文楷体" panose="02010600040101010101" pitchFamily="2" charset="-122"/>
                <a:cs typeface="+mn-cs"/>
              </a:rPr>
              <a:t>输出空间</a:t>
            </a:r>
          </a:p>
        </p:txBody>
      </p:sp>
      <p:sp>
        <p:nvSpPr>
          <p:cNvPr id="6" name="矩形 5">
            <a:extLst>
              <a:ext uri="{FF2B5EF4-FFF2-40B4-BE49-F238E27FC236}">
                <a16:creationId xmlns:a16="http://schemas.microsoft.com/office/drawing/2014/main" id="{1D408261-0BF4-495F-8257-FACB97A8540F}"/>
              </a:ext>
            </a:extLst>
          </p:cNvPr>
          <p:cNvSpPr/>
          <p:nvPr/>
        </p:nvSpPr>
        <p:spPr>
          <a:xfrm>
            <a:off x="579341" y="255435"/>
            <a:ext cx="5545108" cy="67710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0" cap="none" spc="0" normalizeH="0" baseline="0" noProof="0" dirty="0">
                <a:ln>
                  <a:noFill/>
                </a:ln>
                <a:solidFill>
                  <a:srgbClr val="000000"/>
                </a:solidFill>
                <a:effectLst/>
                <a:uLnTx/>
                <a:uFillTx/>
                <a:latin typeface="Corbel"/>
                <a:ea typeface="华文楷体" panose="02010600040101010101" pitchFamily="2" charset="-122"/>
                <a:cs typeface="+mn-cs"/>
              </a:rPr>
              <a:t>机器学习过程及基本术语</a:t>
            </a:r>
            <a:endParaRPr kumimoji="0" lang="zh-CN" altLang="en-US" sz="1800" b="0"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p:txBody>
      </p:sp>
    </p:spTree>
    <p:extLst>
      <p:ext uri="{BB962C8B-B14F-4D97-AF65-F5344CB8AC3E}">
        <p14:creationId xmlns:p14="http://schemas.microsoft.com/office/powerpoint/2010/main" val="4108320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873896" y="4337461"/>
            <a:ext cx="8992846" cy="923330"/>
          </a:xfrm>
          <a:prstGeom prst="rect">
            <a:avLst/>
          </a:prstGeom>
          <a:noFill/>
        </p:spPr>
        <p:txBody>
          <a:bodyPr vert="horz" wrap="none" lIns="0" tIns="0" rIns="0" bIns="0" rtlCol="0">
            <a:spAutoFit/>
          </a:bodyPr>
          <a:lstStyle/>
          <a:p>
            <a:pPr>
              <a:lnSpc>
                <a:spcPts val="2429"/>
              </a:lnSpc>
            </a:pPr>
            <a:r>
              <a:rPr lang="zh-CN" altLang="en-US" sz="2400" dirty="0">
                <a:solidFill>
                  <a:srgbClr val="0000FF"/>
                </a:solidFill>
                <a:latin typeface="微软雅黑"/>
              </a:rPr>
              <a:t>学习过程 </a:t>
            </a:r>
            <a:r>
              <a:rPr lang="zh-CN" altLang="en-US" sz="2400" dirty="0">
                <a:solidFill>
                  <a:srgbClr val="0000FF"/>
                </a:solidFill>
                <a:latin typeface="Wingdings"/>
              </a:rPr>
              <a:t> </a:t>
            </a:r>
            <a:r>
              <a:rPr lang="zh-CN" altLang="en-US" sz="2400" dirty="0">
                <a:solidFill>
                  <a:srgbClr val="0000FF"/>
                </a:solidFill>
                <a:latin typeface="微软雅黑"/>
              </a:rPr>
              <a:t>在所有假设</a:t>
            </a:r>
            <a:r>
              <a:rPr lang="en-US" altLang="zh-CN" sz="2400" dirty="0">
                <a:solidFill>
                  <a:srgbClr val="0000FF"/>
                </a:solidFill>
                <a:latin typeface="Times New Roman"/>
              </a:rPr>
              <a:t>(hypothesis)</a:t>
            </a:r>
            <a:r>
              <a:rPr lang="zh-CN" altLang="en-US" sz="2400" dirty="0">
                <a:solidFill>
                  <a:srgbClr val="0000FF"/>
                </a:solidFill>
                <a:latin typeface="微软雅黑"/>
              </a:rPr>
              <a:t>组成的空间中进行</a:t>
            </a:r>
            <a:r>
              <a:rPr lang="zh-CN" altLang="en-US" sz="2400" dirty="0">
                <a:solidFill>
                  <a:srgbClr val="FF0000"/>
                </a:solidFill>
                <a:latin typeface="微软雅黑"/>
              </a:rPr>
              <a:t>搜索</a:t>
            </a:r>
            <a:r>
              <a:rPr lang="zh-CN" altLang="en-US" sz="2400" dirty="0">
                <a:solidFill>
                  <a:srgbClr val="0000FF"/>
                </a:solidFill>
                <a:latin typeface="微软雅黑"/>
              </a:rPr>
              <a:t>的过程</a:t>
            </a:r>
          </a:p>
          <a:p>
            <a:pPr>
              <a:lnSpc>
                <a:spcPts val="1000"/>
              </a:lnSpc>
            </a:pPr>
            <a:endParaRPr lang="zh-CN" altLang="en-US" sz="2400" dirty="0">
              <a:solidFill>
                <a:srgbClr val="0000FF"/>
              </a:solidFill>
              <a:latin typeface="微软雅黑"/>
            </a:endParaRPr>
          </a:p>
          <a:p>
            <a:pPr>
              <a:lnSpc>
                <a:spcPts val="1000"/>
              </a:lnSpc>
            </a:pPr>
            <a:endParaRPr lang="zh-CN" altLang="en-US" sz="2400" dirty="0">
              <a:solidFill>
                <a:srgbClr val="0000FF"/>
              </a:solidFill>
              <a:latin typeface="微软雅黑"/>
            </a:endParaRPr>
          </a:p>
          <a:p>
            <a:pPr>
              <a:lnSpc>
                <a:spcPts val="2836"/>
              </a:lnSpc>
            </a:pPr>
            <a:r>
              <a:rPr lang="zh-CN" altLang="en-US" sz="2400" dirty="0">
                <a:solidFill>
                  <a:srgbClr val="000000"/>
                </a:solidFill>
                <a:latin typeface="微软雅黑"/>
              </a:rPr>
              <a:t>目标</a:t>
            </a:r>
            <a:r>
              <a:rPr lang="en-US" altLang="zh-CN" sz="2400" dirty="0">
                <a:solidFill>
                  <a:srgbClr val="000000"/>
                </a:solidFill>
                <a:latin typeface="Times New Roman"/>
              </a:rPr>
              <a:t>: </a:t>
            </a:r>
            <a:r>
              <a:rPr lang="zh-CN" altLang="en-US" sz="2400" dirty="0">
                <a:solidFill>
                  <a:srgbClr val="000000"/>
                </a:solidFill>
                <a:latin typeface="微软雅黑"/>
              </a:rPr>
              <a:t>找到与训练集“匹配”</a:t>
            </a:r>
            <a:r>
              <a:rPr lang="en-US" altLang="zh-CN" sz="2400" dirty="0">
                <a:solidFill>
                  <a:srgbClr val="000000"/>
                </a:solidFill>
                <a:latin typeface="Times New Roman"/>
              </a:rPr>
              <a:t>(fit)</a:t>
            </a:r>
            <a:r>
              <a:rPr lang="zh-CN" altLang="en-US" sz="2400" dirty="0">
                <a:solidFill>
                  <a:srgbClr val="000000"/>
                </a:solidFill>
                <a:latin typeface="微软雅黑"/>
              </a:rPr>
              <a:t>的假设</a:t>
            </a:r>
          </a:p>
        </p:txBody>
      </p:sp>
      <p:sp>
        <p:nvSpPr>
          <p:cNvPr id="3" name="任意多边形 2"/>
          <p:cNvSpPr/>
          <p:nvPr/>
        </p:nvSpPr>
        <p:spPr>
          <a:xfrm>
            <a:off x="6456034" y="3525320"/>
            <a:ext cx="4549142" cy="449581"/>
          </a:xfrm>
          <a:custGeom>
            <a:avLst/>
            <a:gdLst/>
            <a:ahLst/>
            <a:cxnLst/>
            <a:rect l="0" t="0" r="0" b="0"/>
            <a:pathLst>
              <a:path w="4549142" h="449581">
                <a:moveTo>
                  <a:pt x="0" y="449580"/>
                </a:moveTo>
                <a:lnTo>
                  <a:pt x="4549141" y="449580"/>
                </a:lnTo>
                <a:lnTo>
                  <a:pt x="4549141" y="0"/>
                </a:lnTo>
                <a:lnTo>
                  <a:pt x="0" y="0"/>
                </a:lnTo>
                <a:close/>
              </a:path>
            </a:pathLst>
          </a:custGeom>
          <a:solidFill>
            <a:srgbClr val="000000">
              <a:alpha val="0"/>
            </a:srgbClr>
          </a:solidFill>
          <a:ln w="25400" cap="flat" cmpd="sng" algn="ctr">
            <a:solidFill>
              <a:srgbClr val="329E6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ws_D806.tmp"/>
          <p:cNvPicPr>
            <a:picLocks/>
          </p:cNvPicPr>
          <p:nvPr/>
        </p:nvPicPr>
        <p:blipFill>
          <a:blip r:embed="rId2" cstate="print"/>
          <a:stretch>
            <a:fillRect/>
          </a:stretch>
        </p:blipFill>
        <p:spPr>
          <a:xfrm>
            <a:off x="6652262" y="1028721"/>
            <a:ext cx="3873500" cy="2387600"/>
          </a:xfrm>
          <a:prstGeom prst="rect">
            <a:avLst/>
          </a:prstGeom>
        </p:spPr>
      </p:pic>
      <p:sp>
        <p:nvSpPr>
          <p:cNvPr id="27" name="TextBox 26"/>
          <p:cNvSpPr txBox="1"/>
          <p:nvPr/>
        </p:nvSpPr>
        <p:spPr>
          <a:xfrm>
            <a:off x="731520" y="463966"/>
            <a:ext cx="1436291"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假设空间</a:t>
            </a:r>
          </a:p>
        </p:txBody>
      </p:sp>
      <p:sp>
        <p:nvSpPr>
          <p:cNvPr id="28" name="TextBox 27"/>
          <p:cNvSpPr txBox="1"/>
          <p:nvPr/>
        </p:nvSpPr>
        <p:spPr>
          <a:xfrm>
            <a:off x="6652262" y="3644229"/>
            <a:ext cx="4145366" cy="269304"/>
          </a:xfrm>
          <a:prstGeom prst="rect">
            <a:avLst/>
          </a:prstGeom>
          <a:noFill/>
        </p:spPr>
        <p:txBody>
          <a:bodyPr vert="horz" wrap="none" lIns="0" tIns="0" rIns="0" bIns="0" rtlCol="0">
            <a:spAutoFit/>
          </a:bodyPr>
          <a:lstStyle/>
          <a:p>
            <a:pPr>
              <a:lnSpc>
                <a:spcPts val="2088"/>
              </a:lnSpc>
            </a:pPr>
            <a:r>
              <a:rPr lang="en-US" altLang="zh-CN" sz="2004" dirty="0">
                <a:solidFill>
                  <a:srgbClr val="000000"/>
                </a:solidFill>
                <a:latin typeface="微软雅黑"/>
              </a:rPr>
              <a:t>(</a:t>
            </a:r>
            <a:r>
              <a:rPr lang="zh-CN" altLang="en-US" sz="2004" dirty="0">
                <a:solidFill>
                  <a:srgbClr val="000000"/>
                </a:solidFill>
                <a:latin typeface="微软雅黑"/>
              </a:rPr>
              <a:t>色泽</a:t>
            </a:r>
            <a:r>
              <a:rPr lang="en-US" altLang="zh-CN" sz="2004" dirty="0">
                <a:solidFill>
                  <a:srgbClr val="000000"/>
                </a:solidFill>
                <a:latin typeface="微软雅黑"/>
              </a:rPr>
              <a:t>=?)</a:t>
            </a:r>
            <a:r>
              <a:rPr lang="en-US" altLang="zh-CN" sz="2004" dirty="0">
                <a:solidFill>
                  <a:srgbClr val="000000"/>
                </a:solidFill>
                <a:latin typeface="Cambria"/>
              </a:rPr>
              <a:t>⋀</a:t>
            </a:r>
            <a:r>
              <a:rPr lang="en-US" altLang="zh-CN" sz="2004" dirty="0">
                <a:solidFill>
                  <a:srgbClr val="000000"/>
                </a:solidFill>
                <a:latin typeface="微软雅黑"/>
              </a:rPr>
              <a:t>(</a:t>
            </a:r>
            <a:r>
              <a:rPr lang="zh-CN" altLang="en-US" sz="2004" dirty="0">
                <a:solidFill>
                  <a:srgbClr val="000000"/>
                </a:solidFill>
                <a:latin typeface="微软雅黑"/>
              </a:rPr>
              <a:t>根蒂</a:t>
            </a:r>
            <a:r>
              <a:rPr lang="en-US" altLang="zh-CN" sz="2004" dirty="0">
                <a:solidFill>
                  <a:srgbClr val="000000"/>
                </a:solidFill>
                <a:latin typeface="微软雅黑"/>
              </a:rPr>
              <a:t>=?)</a:t>
            </a:r>
            <a:r>
              <a:rPr lang="en-US" altLang="zh-CN" sz="2004" dirty="0">
                <a:solidFill>
                  <a:srgbClr val="000000"/>
                </a:solidFill>
                <a:latin typeface="Cambria"/>
              </a:rPr>
              <a:t>⋀</a:t>
            </a:r>
            <a:r>
              <a:rPr lang="en-US" altLang="zh-CN" sz="2004" dirty="0">
                <a:solidFill>
                  <a:srgbClr val="000000"/>
                </a:solidFill>
                <a:latin typeface="微软雅黑"/>
              </a:rPr>
              <a:t>(</a:t>
            </a:r>
            <a:r>
              <a:rPr lang="zh-CN" altLang="en-US" sz="2004" dirty="0">
                <a:solidFill>
                  <a:srgbClr val="000000"/>
                </a:solidFill>
                <a:latin typeface="微软雅黑"/>
              </a:rPr>
              <a:t>敲声</a:t>
            </a:r>
            <a:r>
              <a:rPr lang="en-US" altLang="zh-CN" sz="2004" dirty="0">
                <a:solidFill>
                  <a:srgbClr val="000000"/>
                </a:solidFill>
                <a:latin typeface="微软雅黑"/>
              </a:rPr>
              <a:t>=?)</a:t>
            </a:r>
            <a:r>
              <a:rPr lang="en-US" altLang="zh-CN" sz="2004" dirty="0">
                <a:solidFill>
                  <a:srgbClr val="000000"/>
                </a:solidFill>
                <a:latin typeface="Cambria"/>
              </a:rPr>
              <a:t>↔</a:t>
            </a:r>
            <a:r>
              <a:rPr lang="zh-CN" altLang="en-US" sz="2004" dirty="0">
                <a:solidFill>
                  <a:srgbClr val="000000"/>
                </a:solidFill>
                <a:latin typeface="微软雅黑"/>
              </a:rPr>
              <a:t>好瓜</a:t>
            </a:r>
          </a:p>
        </p:txBody>
      </p:sp>
      <p:sp>
        <p:nvSpPr>
          <p:cNvPr id="30" name="TextBox 29"/>
          <p:cNvSpPr txBox="1"/>
          <p:nvPr/>
        </p:nvSpPr>
        <p:spPr>
          <a:xfrm>
            <a:off x="3566796" y="5680810"/>
            <a:ext cx="4481996" cy="313547"/>
          </a:xfrm>
          <a:prstGeom prst="rect">
            <a:avLst/>
          </a:prstGeom>
          <a:noFill/>
        </p:spPr>
        <p:txBody>
          <a:bodyPr vert="horz" wrap="none" lIns="0" tIns="0" rIns="0" bIns="0" rtlCol="0">
            <a:spAutoFit/>
          </a:bodyPr>
          <a:lstStyle/>
          <a:p>
            <a:pPr>
              <a:lnSpc>
                <a:spcPts val="2429"/>
              </a:lnSpc>
            </a:pPr>
            <a:r>
              <a:rPr lang="zh-CN" altLang="en-US" sz="2400" dirty="0">
                <a:solidFill>
                  <a:srgbClr val="000000"/>
                </a:solidFill>
                <a:latin typeface="微软雅黑"/>
              </a:rPr>
              <a:t>假设空间的大小：</a:t>
            </a:r>
            <a:r>
              <a:rPr lang="en-US" altLang="zh-CN" sz="2400" dirty="0">
                <a:solidFill>
                  <a:srgbClr val="000000"/>
                </a:solidFill>
                <a:latin typeface="Times New Roman"/>
              </a:rPr>
              <a:t>n1 x n2 x n3 + 1</a:t>
            </a:r>
            <a:endParaRPr lang="zh-CN" altLang="en-US" sz="2400" dirty="0">
              <a:solidFill>
                <a:srgbClr val="000000"/>
              </a:solidFill>
              <a:latin typeface="Times New Roman"/>
            </a:endParaRPr>
          </a:p>
        </p:txBody>
      </p:sp>
      <p:sp>
        <p:nvSpPr>
          <p:cNvPr id="9" name="矩形 8">
            <a:extLst>
              <a:ext uri="{FF2B5EF4-FFF2-40B4-BE49-F238E27FC236}">
                <a16:creationId xmlns:a16="http://schemas.microsoft.com/office/drawing/2014/main" id="{9624C4C9-1028-4DC7-A3AA-CA2BC4CBA791}"/>
              </a:ext>
            </a:extLst>
          </p:cNvPr>
          <p:cNvSpPr/>
          <p:nvPr/>
        </p:nvSpPr>
        <p:spPr>
          <a:xfrm>
            <a:off x="860611" y="1240301"/>
            <a:ext cx="4875356" cy="1701813"/>
          </a:xfrm>
          <a:prstGeom prst="rect">
            <a:avLst/>
          </a:prstGeom>
        </p:spPr>
        <p:txBody>
          <a:bodyPr wrap="square">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srgbClr val="FF0000"/>
                </a:solidFill>
                <a:effectLst/>
                <a:uLnTx/>
                <a:uFillTx/>
                <a:latin typeface="Corbel"/>
                <a:ea typeface="华文楷体" panose="02010600040101010101" pitchFamily="2" charset="-122"/>
                <a:cs typeface="+mn-cs"/>
              </a:rPr>
              <a:t>假设：</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学得模型对应了关于数据的某种潜在的规律。</a:t>
            </a:r>
            <a:endParaRPr kumimoji="0" lang="en-US" altLang="zh-CN"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endParaRPr>
          </a:p>
          <a:p>
            <a:pPr marL="342900" marR="0" lvl="0" indent="-342900" algn="l" defTabSz="914400" rtl="0" eaLnBrk="1" fontAlgn="auto" latinLnBrk="0" hangingPunct="1">
              <a:lnSpc>
                <a:spcPct val="120000"/>
              </a:lnSpc>
              <a:spcBef>
                <a:spcPts val="1200"/>
              </a:spcBef>
              <a:spcAft>
                <a:spcPts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srgbClr val="B90000"/>
                </a:solidFill>
                <a:effectLst/>
                <a:uLnTx/>
                <a:uFillTx/>
                <a:latin typeface="Corbel"/>
                <a:ea typeface="华文楷体" panose="02010600040101010101" pitchFamily="2" charset="-122"/>
                <a:cs typeface="+mn-cs"/>
              </a:rPr>
              <a:t>假设空间</a:t>
            </a:r>
            <a:r>
              <a:rPr kumimoji="0" lang="zh-CN" altLang="en-US" sz="20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是从输入空间到输出空间的所有可能映射组成的集合</a:t>
            </a:r>
          </a:p>
        </p:txBody>
      </p:sp>
      <p:sp>
        <p:nvSpPr>
          <p:cNvPr id="11" name="矩形 10">
            <a:extLst>
              <a:ext uri="{FF2B5EF4-FFF2-40B4-BE49-F238E27FC236}">
                <a16:creationId xmlns:a16="http://schemas.microsoft.com/office/drawing/2014/main" id="{C1BF29CE-EAE7-4FE1-8A4A-222312A4E3CA}"/>
              </a:ext>
            </a:extLst>
          </p:cNvPr>
          <p:cNvSpPr/>
          <p:nvPr/>
        </p:nvSpPr>
        <p:spPr>
          <a:xfrm>
            <a:off x="1115873" y="3142109"/>
            <a:ext cx="4620094"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zh-CN"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满足条件的映射</a:t>
            </a:r>
            <a:r>
              <a:rPr kumimoji="0" lang="zh-CN" altLang="en-US"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（潜在规律）</a:t>
            </a:r>
            <a:r>
              <a:rPr kumimoji="0" lang="zh-CN" altLang="zh-CN"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rPr>
              <a:t>通常不止一个，此时需要对多个满足条件的映射做出选择。</a:t>
            </a:r>
            <a:endParaRPr kumimoji="0" lang="zh-CN" altLang="en-US" b="1" i="0" u="none" strike="noStrike" kern="100" cap="none" spc="0" normalizeH="0" baseline="0" noProof="0" dirty="0">
              <a:ln>
                <a:noFill/>
              </a:ln>
              <a:solidFill>
                <a:srgbClr val="000000"/>
              </a:solidFill>
              <a:effectLst/>
              <a:uLnTx/>
              <a:uFillTx/>
              <a:latin typeface="Corbel"/>
              <a:ea typeface="华文楷体" panose="02010600040101010101" pitchFamily="2"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609289" y="4791998"/>
            <a:ext cx="3074560" cy="297325"/>
          </a:xfrm>
          <a:prstGeom prst="rect">
            <a:avLst/>
          </a:prstGeom>
          <a:noFill/>
        </p:spPr>
        <p:txBody>
          <a:bodyPr vert="horz" wrap="none" lIns="0" tIns="0" rIns="0" bIns="0" rtlCol="0">
            <a:spAutoFit/>
          </a:bodyPr>
          <a:lstStyle/>
          <a:p>
            <a:pPr>
              <a:lnSpc>
                <a:spcPts val="2182"/>
              </a:lnSpc>
            </a:pPr>
            <a:r>
              <a:rPr lang="zh-CN" altLang="en-US" sz="2400" dirty="0">
                <a:solidFill>
                  <a:srgbClr val="000000"/>
                </a:solidFill>
                <a:latin typeface="+mn-ea"/>
              </a:rPr>
              <a:t>例如</a:t>
            </a:r>
            <a:r>
              <a:rPr lang="en-US" altLang="zh-CN" sz="2400" dirty="0">
                <a:solidFill>
                  <a:srgbClr val="000000"/>
                </a:solidFill>
                <a:latin typeface="+mn-ea"/>
              </a:rPr>
              <a:t>: (</a:t>
            </a:r>
            <a:r>
              <a:rPr lang="zh-CN" altLang="en-US" sz="2400" dirty="0">
                <a:solidFill>
                  <a:srgbClr val="000000"/>
                </a:solidFill>
                <a:latin typeface="+mn-ea"/>
              </a:rPr>
              <a:t>青绿</a:t>
            </a:r>
            <a:r>
              <a:rPr lang="en-US" altLang="zh-CN" sz="2400" dirty="0">
                <a:solidFill>
                  <a:srgbClr val="000000"/>
                </a:solidFill>
                <a:latin typeface="+mn-ea"/>
              </a:rPr>
              <a:t>; </a:t>
            </a:r>
            <a:r>
              <a:rPr lang="zh-CN" altLang="en-US" sz="2400" dirty="0">
                <a:solidFill>
                  <a:srgbClr val="000000"/>
                </a:solidFill>
                <a:latin typeface="+mn-ea"/>
              </a:rPr>
              <a:t>蜷缩</a:t>
            </a:r>
            <a:r>
              <a:rPr lang="en-US" altLang="zh-CN" sz="2400" dirty="0">
                <a:solidFill>
                  <a:srgbClr val="000000"/>
                </a:solidFill>
                <a:latin typeface="+mn-ea"/>
              </a:rPr>
              <a:t>; </a:t>
            </a:r>
            <a:r>
              <a:rPr lang="zh-CN" altLang="en-US" sz="2400" dirty="0">
                <a:solidFill>
                  <a:srgbClr val="000000"/>
                </a:solidFill>
                <a:latin typeface="+mn-ea"/>
              </a:rPr>
              <a:t>沉闷</a:t>
            </a:r>
            <a:r>
              <a:rPr lang="en-US" altLang="zh-CN" sz="2400" dirty="0">
                <a:solidFill>
                  <a:srgbClr val="000000"/>
                </a:solidFill>
                <a:latin typeface="+mn-ea"/>
              </a:rPr>
              <a:t>)</a:t>
            </a:r>
            <a:endParaRPr lang="zh-CN" altLang="en-US" sz="2400" dirty="0">
              <a:solidFill>
                <a:srgbClr val="000000"/>
              </a:solidFill>
              <a:latin typeface="+mn-ea"/>
            </a:endParaRPr>
          </a:p>
        </p:txBody>
      </p:sp>
      <p:pic>
        <p:nvPicPr>
          <p:cNvPr id="2" name="图片 1" descr="ws_DD26.tmp"/>
          <p:cNvPicPr>
            <a:picLocks/>
          </p:cNvPicPr>
          <p:nvPr/>
        </p:nvPicPr>
        <p:blipFill>
          <a:blip r:embed="rId2" cstate="print"/>
          <a:stretch>
            <a:fillRect/>
          </a:stretch>
        </p:blipFill>
        <p:spPr>
          <a:xfrm>
            <a:off x="2197100" y="2095500"/>
            <a:ext cx="7708900" cy="1562100"/>
          </a:xfrm>
          <a:prstGeom prst="rect">
            <a:avLst/>
          </a:prstGeom>
        </p:spPr>
      </p:pic>
      <p:sp>
        <p:nvSpPr>
          <p:cNvPr id="26" name="TextBox 25"/>
          <p:cNvSpPr txBox="1"/>
          <p:nvPr/>
        </p:nvSpPr>
        <p:spPr>
          <a:xfrm>
            <a:off x="7069202" y="4844234"/>
            <a:ext cx="2513509" cy="795089"/>
          </a:xfrm>
          <a:prstGeom prst="rect">
            <a:avLst/>
          </a:prstGeom>
          <a:noFill/>
        </p:spPr>
        <p:txBody>
          <a:bodyPr vert="horz" wrap="none" lIns="0" tIns="0" rIns="0" bIns="0" rtlCol="0">
            <a:spAutoFit/>
          </a:bodyPr>
          <a:lstStyle/>
          <a:p>
            <a:pPr>
              <a:lnSpc>
                <a:spcPts val="2687"/>
              </a:lnSpc>
              <a:tabLst>
                <a:tab pos="228600" algn="l"/>
              </a:tabLst>
              <a:defRPr/>
            </a:pPr>
            <a:r>
              <a:rPr lang="zh-CN" altLang="en-US" sz="2796" dirty="0">
                <a:solidFill>
                  <a:srgbClr val="FF0000"/>
                </a:solidFill>
                <a:latin typeface="微软雅黑"/>
              </a:rPr>
              <a:t>应该采用哪一个</a:t>
            </a:r>
          </a:p>
          <a:p>
            <a:pPr>
              <a:lnSpc>
                <a:spcPts val="3545"/>
              </a:lnSpc>
              <a:tabLst>
                <a:tab pos="228600" algn="l"/>
              </a:tabLst>
              <a:defRPr/>
            </a:pPr>
            <a:r>
              <a:rPr lang="zh-CN" altLang="en-US" sz="2796" dirty="0">
                <a:solidFill>
                  <a:srgbClr val="FF0000"/>
                </a:solidFill>
                <a:latin typeface="微软雅黑"/>
              </a:rPr>
              <a:t>	模型</a:t>
            </a:r>
            <a:r>
              <a:rPr lang="en-US" altLang="zh-CN" sz="2796" b="1" dirty="0">
                <a:solidFill>
                  <a:srgbClr val="FF0000"/>
                </a:solidFill>
                <a:latin typeface="Times New Roman"/>
              </a:rPr>
              <a:t>(</a:t>
            </a:r>
            <a:r>
              <a:rPr lang="zh-CN" altLang="en-US" sz="2796" dirty="0">
                <a:solidFill>
                  <a:srgbClr val="FF0000"/>
                </a:solidFill>
                <a:latin typeface="微软雅黑"/>
              </a:rPr>
              <a:t>假设</a:t>
            </a:r>
            <a:r>
              <a:rPr lang="en-US" altLang="zh-CN" sz="2796" b="1" dirty="0">
                <a:solidFill>
                  <a:srgbClr val="FF0000"/>
                </a:solidFill>
                <a:latin typeface="Times New Roman"/>
              </a:rPr>
              <a:t>)?</a:t>
            </a:r>
            <a:endParaRPr lang="zh-CN" altLang="en-US" sz="2796" b="1" dirty="0">
              <a:solidFill>
                <a:srgbClr val="FF0000"/>
              </a:solidFill>
              <a:latin typeface="Times New Roman"/>
            </a:endParaRPr>
          </a:p>
        </p:txBody>
      </p:sp>
      <p:sp>
        <p:nvSpPr>
          <p:cNvPr id="28" name="矩形 27">
            <a:extLst>
              <a:ext uri="{FF2B5EF4-FFF2-40B4-BE49-F238E27FC236}">
                <a16:creationId xmlns:a16="http://schemas.microsoft.com/office/drawing/2014/main" id="{F55C9EB9-B219-4062-BC8A-489AE1975FFB}"/>
              </a:ext>
            </a:extLst>
          </p:cNvPr>
          <p:cNvSpPr/>
          <p:nvPr/>
        </p:nvSpPr>
        <p:spPr>
          <a:xfrm>
            <a:off x="576143" y="330568"/>
            <a:ext cx="1620957" cy="448649"/>
          </a:xfrm>
          <a:prstGeom prst="rect">
            <a:avLst/>
          </a:prstGeom>
        </p:spPr>
        <p:txBody>
          <a:bodyPr wrap="none">
            <a:spAutoFit/>
          </a:bodyPr>
          <a:lstStyle/>
          <a:p>
            <a:pPr lvl="0">
              <a:lnSpc>
                <a:spcPts val="2687"/>
              </a:lnSpc>
              <a:tabLst>
                <a:tab pos="342900" algn="l"/>
                <a:tab pos="812800" algn="l"/>
                <a:tab pos="5803900" algn="l"/>
                <a:tab pos="7391400" algn="l"/>
              </a:tabLst>
              <a:defRPr/>
            </a:pPr>
            <a:r>
              <a:rPr lang="zh-CN" altLang="en-US" sz="2796" dirty="0">
                <a:solidFill>
                  <a:srgbClr val="000000"/>
                </a:solidFill>
                <a:latin typeface="微软雅黑"/>
              </a:rPr>
              <a:t>版本空间</a:t>
            </a:r>
          </a:p>
        </p:txBody>
      </p:sp>
      <p:sp>
        <p:nvSpPr>
          <p:cNvPr id="27" name="TextBox 26"/>
          <p:cNvSpPr txBox="1"/>
          <p:nvPr/>
        </p:nvSpPr>
        <p:spPr>
          <a:xfrm>
            <a:off x="1600888" y="685096"/>
            <a:ext cx="7873950" cy="3752374"/>
          </a:xfrm>
          <a:prstGeom prst="rect">
            <a:avLst/>
          </a:prstGeom>
          <a:noFill/>
        </p:spPr>
        <p:txBody>
          <a:bodyPr vert="horz" wrap="none" lIns="0" tIns="0" rIns="0" bIns="0" rtlCol="0">
            <a:spAutoFit/>
          </a:bodyPr>
          <a:lstStyle/>
          <a:p>
            <a:pPr>
              <a:lnSpc>
                <a:spcPts val="1000"/>
              </a:lnSpc>
              <a:tabLst>
                <a:tab pos="342900" algn="l"/>
                <a:tab pos="812800" algn="l"/>
                <a:tab pos="5803900" algn="l"/>
                <a:tab pos="7391400" algn="l"/>
              </a:tabLst>
              <a:defRPr/>
            </a:pPr>
            <a:endParaRPr lang="zh-CN" altLang="en-US" sz="2796"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2796"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2796"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2796" dirty="0">
              <a:solidFill>
                <a:srgbClr val="000000"/>
              </a:solidFill>
              <a:latin typeface="微软雅黑"/>
            </a:endParaRPr>
          </a:p>
          <a:p>
            <a:pPr>
              <a:lnSpc>
                <a:spcPts val="3435"/>
              </a:lnSpc>
              <a:tabLst>
                <a:tab pos="342900" algn="l"/>
                <a:tab pos="812800" algn="l"/>
                <a:tab pos="5803900" algn="l"/>
                <a:tab pos="7391400" algn="l"/>
              </a:tabLst>
              <a:defRPr/>
            </a:pPr>
            <a:r>
              <a:rPr lang="zh-CN" altLang="en-US" sz="2796" dirty="0">
                <a:solidFill>
                  <a:srgbClr val="000000"/>
                </a:solidFill>
                <a:latin typeface="微软雅黑"/>
              </a:rPr>
              <a:t>	</a:t>
            </a:r>
            <a:r>
              <a:rPr lang="zh-CN" altLang="en-US" sz="2402" dirty="0">
                <a:solidFill>
                  <a:srgbClr val="0000FF"/>
                </a:solidFill>
                <a:latin typeface="微软雅黑"/>
              </a:rPr>
              <a:t>版本空间</a:t>
            </a:r>
            <a:r>
              <a:rPr lang="en-US" altLang="zh-CN" sz="2004" dirty="0">
                <a:solidFill>
                  <a:srgbClr val="0000FF"/>
                </a:solidFill>
                <a:latin typeface="Times New Roman"/>
              </a:rPr>
              <a:t>(version space)</a:t>
            </a:r>
            <a:r>
              <a:rPr lang="en-US" altLang="zh-CN" sz="2402" dirty="0">
                <a:solidFill>
                  <a:srgbClr val="000000"/>
                </a:solidFill>
                <a:latin typeface="Times New Roman"/>
              </a:rPr>
              <a:t>: </a:t>
            </a:r>
            <a:r>
              <a:rPr lang="zh-CN" altLang="en-US" sz="2402" dirty="0">
                <a:solidFill>
                  <a:srgbClr val="000000"/>
                </a:solidFill>
                <a:latin typeface="微软雅黑"/>
              </a:rPr>
              <a:t>与训练集一致的假设集合</a:t>
            </a:r>
          </a:p>
          <a:p>
            <a:pPr>
              <a:lnSpc>
                <a:spcPts val="1000"/>
              </a:lnSpc>
              <a:tabLst>
                <a:tab pos="342900" algn="l"/>
                <a:tab pos="812800" algn="l"/>
                <a:tab pos="5803900" algn="l"/>
                <a:tab pos="7391400" algn="l"/>
              </a:tabLst>
              <a:defRPr/>
            </a:pPr>
            <a:endParaRPr lang="zh-CN" altLang="en-US" sz="2402"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2402"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2402"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2402"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2402"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2402" dirty="0">
              <a:solidFill>
                <a:srgbClr val="000000"/>
              </a:solidFill>
              <a:latin typeface="微软雅黑"/>
            </a:endParaRPr>
          </a:p>
          <a:p>
            <a:pPr>
              <a:lnSpc>
                <a:spcPts val="1792"/>
              </a:lnSpc>
              <a:tabLst>
                <a:tab pos="342900" algn="l"/>
                <a:tab pos="812800" algn="l"/>
                <a:tab pos="5803900" algn="l"/>
                <a:tab pos="7391400" algn="l"/>
              </a:tabLst>
              <a:defRPr/>
            </a:pPr>
            <a:r>
              <a:rPr lang="zh-CN" altLang="en-US" sz="2402" dirty="0">
                <a:solidFill>
                  <a:srgbClr val="000000"/>
                </a:solidFill>
                <a:latin typeface="微软雅黑"/>
              </a:rPr>
              <a:t>				</a:t>
            </a:r>
            <a:r>
              <a:rPr lang="zh-CN" altLang="en-US" sz="1596" dirty="0">
                <a:solidFill>
                  <a:srgbClr val="000000"/>
                </a:solidFill>
                <a:latin typeface="微软雅黑"/>
              </a:rPr>
              <a:t>浊响</a:t>
            </a:r>
          </a:p>
          <a:p>
            <a:pPr>
              <a:lnSpc>
                <a:spcPts val="1000"/>
              </a:lnSpc>
              <a:tabLst>
                <a:tab pos="342900" algn="l"/>
                <a:tab pos="812800" algn="l"/>
                <a:tab pos="5803900" algn="l"/>
                <a:tab pos="7391400" algn="l"/>
              </a:tabLst>
              <a:defRPr/>
            </a:pPr>
            <a:endParaRPr lang="zh-CN" altLang="en-US" sz="1596"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1596"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1596"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1596"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1596" dirty="0">
              <a:solidFill>
                <a:srgbClr val="000000"/>
              </a:solidFill>
              <a:latin typeface="微软雅黑"/>
            </a:endParaRPr>
          </a:p>
          <a:p>
            <a:pPr>
              <a:lnSpc>
                <a:spcPts val="1718"/>
              </a:lnSpc>
              <a:tabLst>
                <a:tab pos="342900" algn="l"/>
                <a:tab pos="812800" algn="l"/>
                <a:tab pos="5803900" algn="l"/>
                <a:tab pos="7391400" algn="l"/>
              </a:tabLst>
              <a:defRPr/>
            </a:pPr>
            <a:r>
              <a:rPr lang="zh-CN" altLang="en-US" sz="1596" dirty="0">
                <a:solidFill>
                  <a:srgbClr val="000000"/>
                </a:solidFill>
                <a:latin typeface="微软雅黑"/>
              </a:rPr>
              <a:t>			浊响</a:t>
            </a:r>
          </a:p>
          <a:p>
            <a:pPr>
              <a:lnSpc>
                <a:spcPts val="1000"/>
              </a:lnSpc>
              <a:tabLst>
                <a:tab pos="342900" algn="l"/>
                <a:tab pos="812800" algn="l"/>
                <a:tab pos="5803900" algn="l"/>
                <a:tab pos="7391400" algn="l"/>
              </a:tabLst>
              <a:defRPr/>
            </a:pPr>
            <a:endParaRPr lang="zh-CN" altLang="en-US" sz="1596"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1596" dirty="0">
              <a:solidFill>
                <a:srgbClr val="000000"/>
              </a:solidFill>
              <a:latin typeface="微软雅黑"/>
            </a:endParaRPr>
          </a:p>
          <a:p>
            <a:pPr>
              <a:lnSpc>
                <a:spcPts val="1000"/>
              </a:lnSpc>
              <a:tabLst>
                <a:tab pos="342900" algn="l"/>
                <a:tab pos="812800" algn="l"/>
                <a:tab pos="5803900" algn="l"/>
                <a:tab pos="7391400" algn="l"/>
              </a:tabLst>
              <a:defRPr/>
            </a:pPr>
            <a:r>
              <a:rPr lang="zh-CN" altLang="en-US" sz="1596" dirty="0">
                <a:solidFill>
                  <a:srgbClr val="000000"/>
                </a:solidFill>
                <a:latin typeface="微软雅黑"/>
              </a:rPr>
              <a:t>      </a:t>
            </a:r>
          </a:p>
          <a:p>
            <a:pPr>
              <a:lnSpc>
                <a:spcPts val="1000"/>
              </a:lnSpc>
              <a:tabLst>
                <a:tab pos="342900" algn="l"/>
                <a:tab pos="812800" algn="l"/>
                <a:tab pos="5803900" algn="l"/>
                <a:tab pos="7391400" algn="l"/>
              </a:tabLst>
              <a:defRPr/>
            </a:pPr>
            <a:endParaRPr lang="zh-CN" altLang="en-US" sz="1596" dirty="0">
              <a:solidFill>
                <a:srgbClr val="000000"/>
              </a:solidFill>
              <a:latin typeface="微软雅黑"/>
            </a:endParaRPr>
          </a:p>
          <a:p>
            <a:pPr>
              <a:lnSpc>
                <a:spcPts val="1000"/>
              </a:lnSpc>
              <a:tabLst>
                <a:tab pos="342900" algn="l"/>
                <a:tab pos="812800" algn="l"/>
                <a:tab pos="5803900" algn="l"/>
                <a:tab pos="7391400" algn="l"/>
              </a:tabLst>
              <a:defRPr/>
            </a:pPr>
            <a:endParaRPr lang="zh-CN" altLang="en-US" sz="1596" dirty="0">
              <a:solidFill>
                <a:srgbClr val="000000"/>
              </a:solidFill>
              <a:latin typeface="微软雅黑"/>
            </a:endParaRPr>
          </a:p>
          <a:p>
            <a:pPr>
              <a:lnSpc>
                <a:spcPts val="2548"/>
              </a:lnSpc>
              <a:tabLst>
                <a:tab pos="342900" algn="l"/>
                <a:tab pos="812800" algn="l"/>
                <a:tab pos="5803900" algn="l"/>
                <a:tab pos="7391400" algn="l"/>
              </a:tabLst>
              <a:defRPr/>
            </a:pPr>
            <a:r>
              <a:rPr lang="zh-CN" altLang="en-US" sz="1596" dirty="0">
                <a:solidFill>
                  <a:srgbClr val="000000"/>
                </a:solidFill>
                <a:latin typeface="微软雅黑"/>
              </a:rPr>
              <a:t>		</a:t>
            </a:r>
            <a:r>
              <a:rPr lang="zh-CN" altLang="en-US" sz="2400" dirty="0">
                <a:solidFill>
                  <a:srgbClr val="000000"/>
                </a:solidFill>
                <a:latin typeface="微软雅黑"/>
              </a:rPr>
              <a:t>在面临新样本时，会产生不同的输出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3FCCD9-0A7D-4A0E-8FCA-4431FFE13ACD}"/>
              </a:ext>
            </a:extLst>
          </p:cNvPr>
          <p:cNvSpPr>
            <a:spLocks noGrp="1"/>
          </p:cNvSpPr>
          <p:nvPr>
            <p:ph type="ctrTitle"/>
          </p:nvPr>
        </p:nvSpPr>
        <p:spPr>
          <a:xfrm>
            <a:off x="1051152" y="2092568"/>
            <a:ext cx="10363200" cy="899980"/>
          </a:xfrm>
        </p:spPr>
        <p:txBody>
          <a:bodyPr/>
          <a:lstStyle/>
          <a:p>
            <a:r>
              <a:rPr lang="zh-CN" altLang="en-US" dirty="0">
                <a:solidFill>
                  <a:schemeClr val="tx1"/>
                </a:solidFill>
                <a:latin typeface="华文楷体" panose="02010600040101010101" pitchFamily="2" charset="-122"/>
              </a:rPr>
              <a:t>第一章    </a:t>
            </a:r>
            <a:r>
              <a:rPr lang="zh-CN" altLang="en-US" kern="1200" dirty="0">
                <a:solidFill>
                  <a:srgbClr val="000000"/>
                </a:solidFill>
                <a:latin typeface="华文楷体" panose="02010600040101010101" pitchFamily="2" charset="-122"/>
              </a:rPr>
              <a:t>绪论</a:t>
            </a:r>
            <a:br>
              <a:rPr lang="zh-CN" altLang="en-US" kern="1200" dirty="0">
                <a:solidFill>
                  <a:srgbClr val="000000"/>
                </a:solidFill>
                <a:latin typeface="华文楷体" panose="02010600040101010101" pitchFamily="2" charset="-122"/>
              </a:rPr>
            </a:br>
            <a:br>
              <a:rPr lang="en-US" altLang="zh-CN" dirty="0">
                <a:solidFill>
                  <a:schemeClr val="tx1"/>
                </a:solidFill>
                <a:latin typeface="华文楷体" panose="02010600040101010101" pitchFamily="2" charset="-122"/>
              </a:rPr>
            </a:br>
            <a:endParaRPr lang="zh-CN" altLang="en-US" dirty="0"/>
          </a:p>
        </p:txBody>
      </p:sp>
      <p:sp>
        <p:nvSpPr>
          <p:cNvPr id="2" name="日期占位符 1"/>
          <p:cNvSpPr>
            <a:spLocks noGrp="1"/>
          </p:cNvSpPr>
          <p:nvPr>
            <p:ph type="dt" sz="half" idx="10"/>
          </p:nvPr>
        </p:nvSpPr>
        <p:spPr/>
        <p:txBody>
          <a:bodyPr/>
          <a:lstStyle/>
          <a:p>
            <a:pPr>
              <a:defRPr/>
            </a:pPr>
            <a:fld id="{475F2974-A565-48EB-BE06-0BED6BD5DC9C}" type="datetime1">
              <a:rPr lang="zh-CN" altLang="en-US" smtClean="0"/>
              <a:t>2020/9/29</a:t>
            </a:fld>
            <a:endParaRPr lang="en-US" altLang="zh-CN" dirty="0"/>
          </a:p>
        </p:txBody>
      </p:sp>
      <p:sp>
        <p:nvSpPr>
          <p:cNvPr id="3" name="灯片编号占位符 2"/>
          <p:cNvSpPr>
            <a:spLocks noGrp="1"/>
          </p:cNvSpPr>
          <p:nvPr>
            <p:ph type="sldNum" sz="quarter" idx="12"/>
          </p:nvPr>
        </p:nvSpPr>
        <p:spPr/>
        <p:txBody>
          <a:bodyPr/>
          <a:lstStyle/>
          <a:p>
            <a:fld id="{8A43780D-5C61-47C7-84FD-DBDC025933FC}" type="slidenum">
              <a:rPr lang="en-US" altLang="zh-CN" smtClean="0"/>
              <a:t>5</a:t>
            </a:fld>
            <a:endParaRPr lang="en-US" altLang="zh-CN"/>
          </a:p>
        </p:txBody>
      </p:sp>
      <p:sp>
        <p:nvSpPr>
          <p:cNvPr id="4" name="Rectangle 4"/>
          <p:cNvSpPr>
            <a:spLocks noChangeArrowheads="1"/>
          </p:cNvSpPr>
          <p:nvPr/>
        </p:nvSpPr>
        <p:spPr bwMode="auto">
          <a:xfrm>
            <a:off x="537664" y="2204328"/>
            <a:ext cx="11573056" cy="237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4800" b="1">
                <a:solidFill>
                  <a:schemeClr val="tx2"/>
                </a:solidFill>
                <a:latin typeface="Verdana" panose="020B0604030504040204" pitchFamily="34" charset="0"/>
                <a:ea typeface="方正隶书简体" pitchFamily="65" charset="-122"/>
              </a:defRPr>
            </a:lvl1pPr>
            <a:lvl2pPr marL="908050" indent="-436880" eaLnBrk="0" hangingPunct="0">
              <a:defRPr sz="4800" b="1">
                <a:solidFill>
                  <a:schemeClr val="tx2"/>
                </a:solidFill>
                <a:latin typeface="Verdana" panose="020B0604030504040204" pitchFamily="34" charset="0"/>
                <a:ea typeface="方正隶书简体" pitchFamily="65" charset="-122"/>
              </a:defRPr>
            </a:lvl2pPr>
            <a:lvl3pPr marL="1143000" indent="-228600" eaLnBrk="0" hangingPunct="0">
              <a:defRPr sz="4800" b="1">
                <a:solidFill>
                  <a:schemeClr val="tx2"/>
                </a:solidFill>
                <a:latin typeface="Verdana" panose="020B0604030504040204" pitchFamily="34" charset="0"/>
                <a:ea typeface="方正隶书简体" pitchFamily="65" charset="-122"/>
              </a:defRPr>
            </a:lvl3pPr>
            <a:lvl4pPr marL="1600200" indent="-228600" eaLnBrk="0" hangingPunct="0">
              <a:defRPr sz="4800" b="1">
                <a:solidFill>
                  <a:schemeClr val="tx2"/>
                </a:solidFill>
                <a:latin typeface="Verdana" panose="020B0604030504040204" pitchFamily="34" charset="0"/>
                <a:ea typeface="方正隶书简体" pitchFamily="65" charset="-122"/>
              </a:defRPr>
            </a:lvl4pPr>
            <a:lvl5pPr marL="2057400" indent="-228600" eaLnBrk="0" hangingPunct="0">
              <a:defRPr sz="4800" b="1">
                <a:solidFill>
                  <a:schemeClr val="tx2"/>
                </a:solidFill>
                <a:latin typeface="Verdana" panose="020B0604030504040204" pitchFamily="34" charset="0"/>
                <a:ea typeface="方正隶书简体" pitchFamily="65" charset="-122"/>
              </a:defRPr>
            </a:lvl5pPr>
            <a:lvl6pPr marL="25146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6pPr>
            <a:lvl7pPr marL="29718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7pPr>
            <a:lvl8pPr marL="34290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8pPr>
            <a:lvl9pPr marL="38862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9pPr>
          </a:lstStyle>
          <a:p>
            <a:pPr algn="ctr" eaLnBrk="1" hangingPunct="1">
              <a:lnSpc>
                <a:spcPct val="90000"/>
              </a:lnSpc>
              <a:spcBef>
                <a:spcPct val="20000"/>
              </a:spcBef>
              <a:buClr>
                <a:schemeClr val="hlink"/>
              </a:buClr>
              <a:buFont typeface="Wingdings" panose="05000000000000000000" pitchFamily="2" charset="2"/>
              <a:buNone/>
            </a:pPr>
            <a:endParaRPr lang="en-US" altLang="zh-CN" sz="28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441644" y="4930618"/>
            <a:ext cx="8038332" cy="1034352"/>
          </a:xfrm>
          <a:custGeom>
            <a:avLst/>
            <a:gdLst/>
            <a:ahLst/>
            <a:cxnLst/>
            <a:rect l="0" t="0" r="0" b="0"/>
            <a:pathLst>
              <a:path w="7394449" h="954025">
                <a:moveTo>
                  <a:pt x="0" y="954024"/>
                </a:moveTo>
                <a:lnTo>
                  <a:pt x="7394448" y="954024"/>
                </a:lnTo>
                <a:lnTo>
                  <a:pt x="7394448" y="0"/>
                </a:lnTo>
                <a:lnTo>
                  <a:pt x="0" y="0"/>
                </a:lnTo>
                <a:close/>
              </a:path>
            </a:pathLst>
          </a:custGeom>
          <a:solidFill>
            <a:srgbClr val="FFFF00"/>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2560188" y="4964824"/>
            <a:ext cx="7899598" cy="1000146"/>
          </a:xfrm>
          <a:prstGeom prst="rect">
            <a:avLst/>
          </a:prstGeom>
          <a:noFill/>
        </p:spPr>
        <p:txBody>
          <a:bodyPr vert="horz" wrap="none" lIns="0" tIns="0" rIns="0" bIns="0" rtlCol="0">
            <a:spAutoFit/>
          </a:bodyPr>
          <a:lstStyle/>
          <a:p>
            <a:pPr>
              <a:lnSpc>
                <a:spcPct val="120000"/>
              </a:lnSpc>
              <a:tabLst>
                <a:tab pos="228600" algn="l"/>
                <a:tab pos="800100" algn="l"/>
                <a:tab pos="5727700" algn="l"/>
              </a:tabLst>
              <a:defRPr/>
            </a:pPr>
            <a:r>
              <a:rPr lang="zh-CN" altLang="en-US" sz="2796" dirty="0">
                <a:solidFill>
                  <a:srgbClr val="000000"/>
                </a:solidFill>
                <a:latin typeface="微软雅黑"/>
              </a:rPr>
              <a:t>学习算法的归纳偏好是否与问题本身匹配，大多数</a:t>
            </a:r>
            <a:endParaRPr lang="en-US" altLang="zh-CN" sz="2796" dirty="0">
              <a:solidFill>
                <a:srgbClr val="000000"/>
              </a:solidFill>
              <a:latin typeface="微软雅黑"/>
            </a:endParaRPr>
          </a:p>
          <a:p>
            <a:pPr>
              <a:lnSpc>
                <a:spcPct val="120000"/>
              </a:lnSpc>
              <a:tabLst>
                <a:tab pos="228600" algn="l"/>
                <a:tab pos="800100" algn="l"/>
                <a:tab pos="5727700" algn="l"/>
              </a:tabLst>
              <a:defRPr/>
            </a:pPr>
            <a:r>
              <a:rPr lang="zh-CN" altLang="en-US" sz="2796" dirty="0">
                <a:solidFill>
                  <a:srgbClr val="000000"/>
                </a:solidFill>
                <a:latin typeface="微软雅黑"/>
              </a:rPr>
              <a:t>时候直接决定了算法能否取得好的性能！</a:t>
            </a:r>
          </a:p>
        </p:txBody>
      </p:sp>
      <p:sp>
        <p:nvSpPr>
          <p:cNvPr id="29" name="TextBox 28"/>
          <p:cNvSpPr txBox="1"/>
          <p:nvPr/>
        </p:nvSpPr>
        <p:spPr>
          <a:xfrm>
            <a:off x="6144955" y="2343693"/>
            <a:ext cx="1146148" cy="743793"/>
          </a:xfrm>
          <a:prstGeom prst="rect">
            <a:avLst/>
          </a:prstGeom>
          <a:noFill/>
        </p:spPr>
        <p:txBody>
          <a:bodyPr vert="horz" wrap="none" lIns="0" tIns="0" rIns="0" bIns="0" rtlCol="0">
            <a:spAutoFit/>
          </a:bodyPr>
          <a:lstStyle/>
          <a:p>
            <a:pPr>
              <a:lnSpc>
                <a:spcPts val="2912"/>
              </a:lnSpc>
            </a:pPr>
            <a:r>
              <a:rPr lang="en-US" altLang="zh-CN" sz="2402" dirty="0">
                <a:solidFill>
                  <a:srgbClr val="000000"/>
                </a:solidFill>
                <a:latin typeface="Times New Roman"/>
              </a:rPr>
              <a:t>A</a:t>
            </a:r>
            <a:r>
              <a:rPr lang="zh-CN" altLang="en-US" sz="2402" dirty="0">
                <a:solidFill>
                  <a:srgbClr val="000000"/>
                </a:solidFill>
                <a:latin typeface="微软雅黑"/>
              </a:rPr>
              <a:t>更好？</a:t>
            </a:r>
          </a:p>
          <a:p>
            <a:pPr>
              <a:lnSpc>
                <a:spcPts val="2883"/>
              </a:lnSpc>
            </a:pPr>
            <a:r>
              <a:rPr lang="en-US" altLang="zh-CN" sz="2400" dirty="0">
                <a:solidFill>
                  <a:srgbClr val="000000"/>
                </a:solidFill>
                <a:latin typeface="Times New Roman"/>
              </a:rPr>
              <a:t>B</a:t>
            </a:r>
            <a:r>
              <a:rPr lang="zh-CN" altLang="en-US" sz="2400" dirty="0">
                <a:solidFill>
                  <a:srgbClr val="000000"/>
                </a:solidFill>
                <a:latin typeface="微软雅黑"/>
              </a:rPr>
              <a:t>更好？</a:t>
            </a:r>
          </a:p>
        </p:txBody>
      </p:sp>
      <p:sp>
        <p:nvSpPr>
          <p:cNvPr id="28" name="TextBox 27"/>
          <p:cNvSpPr txBox="1"/>
          <p:nvPr/>
        </p:nvSpPr>
        <p:spPr>
          <a:xfrm>
            <a:off x="1179169" y="1157763"/>
            <a:ext cx="6771084" cy="599075"/>
          </a:xfrm>
          <a:prstGeom prst="rect">
            <a:avLst/>
          </a:prstGeom>
          <a:noFill/>
        </p:spPr>
        <p:txBody>
          <a:bodyPr vert="horz" wrap="none" lIns="0" tIns="0" rIns="0" bIns="0" rtlCol="0">
            <a:spAutoFit/>
          </a:bodyPr>
          <a:lstStyle/>
          <a:p>
            <a:pPr>
              <a:lnSpc>
                <a:spcPts val="2306"/>
              </a:lnSpc>
            </a:pPr>
            <a:r>
              <a:rPr lang="zh-CN" altLang="en-US" sz="2400" dirty="0">
                <a:solidFill>
                  <a:srgbClr val="000000"/>
                </a:solidFill>
                <a:latin typeface="微软雅黑"/>
              </a:rPr>
              <a:t>机器学习算法在学习过程中对某种类型假设的偏好</a:t>
            </a:r>
            <a:endParaRPr lang="en-US" altLang="zh-CN" sz="2400" dirty="0">
              <a:solidFill>
                <a:srgbClr val="000000"/>
              </a:solidFill>
              <a:latin typeface="微软雅黑"/>
            </a:endParaRPr>
          </a:p>
          <a:p>
            <a:pPr>
              <a:lnSpc>
                <a:spcPts val="2306"/>
              </a:lnSpc>
            </a:pPr>
            <a:r>
              <a:rPr lang="zh-CN" altLang="en-US" sz="2000" b="1" kern="100" dirty="0">
                <a:solidFill>
                  <a:srgbClr val="000000"/>
                </a:solidFill>
                <a:latin typeface="Times New Roman" panose="02020603050405020304" pitchFamily="18" charset="0"/>
                <a:cs typeface="Times New Roman" panose="02020603050405020304" pitchFamily="18" charset="0"/>
              </a:rPr>
              <a:t>（</a:t>
            </a:r>
            <a:r>
              <a:rPr lang="en-US" altLang="zh-CN" sz="2000" kern="100" dirty="0">
                <a:solidFill>
                  <a:srgbClr val="0070C0"/>
                </a:solidFill>
                <a:latin typeface="Times New Roman" panose="02020603050405020304" pitchFamily="18" charset="0"/>
                <a:cs typeface="Times New Roman" panose="02020603050405020304" pitchFamily="18" charset="0"/>
              </a:rPr>
              <a:t>e.g. </a:t>
            </a:r>
            <a:r>
              <a:rPr lang="zh-CN" altLang="en-US" sz="2000" kern="100" dirty="0">
                <a:solidFill>
                  <a:srgbClr val="0070C0"/>
                </a:solidFill>
                <a:latin typeface="Times New Roman" panose="02020603050405020304" pitchFamily="18" charset="0"/>
                <a:cs typeface="Times New Roman" panose="02020603050405020304" pitchFamily="18" charset="0"/>
              </a:rPr>
              <a:t>尽可能特殊、尽可能一般</a:t>
            </a:r>
            <a:r>
              <a:rPr lang="zh-CN" altLang="en-US" sz="2000" b="1" kern="100" dirty="0">
                <a:solidFill>
                  <a:srgbClr val="000000"/>
                </a:solidFill>
                <a:latin typeface="Times New Roman" panose="02020603050405020304" pitchFamily="18" charset="0"/>
                <a:cs typeface="Times New Roman" panose="02020603050405020304" pitchFamily="18" charset="0"/>
              </a:rPr>
              <a:t>）</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3" name="图片 2" descr="ws_E2D3.tmp"/>
          <p:cNvPicPr>
            <a:picLocks/>
          </p:cNvPicPr>
          <p:nvPr/>
        </p:nvPicPr>
        <p:blipFill>
          <a:blip r:embed="rId2" cstate="print"/>
          <a:stretch>
            <a:fillRect/>
          </a:stretch>
        </p:blipFill>
        <p:spPr>
          <a:xfrm>
            <a:off x="2418821" y="2041926"/>
            <a:ext cx="3632200" cy="2120900"/>
          </a:xfrm>
          <a:prstGeom prst="rect">
            <a:avLst/>
          </a:prstGeom>
        </p:spPr>
      </p:pic>
      <p:sp>
        <p:nvSpPr>
          <p:cNvPr id="26" name="TextBox 25"/>
          <p:cNvSpPr txBox="1"/>
          <p:nvPr/>
        </p:nvSpPr>
        <p:spPr>
          <a:xfrm>
            <a:off x="894080" y="419604"/>
            <a:ext cx="1436291"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归纳偏好</a:t>
            </a:r>
          </a:p>
        </p:txBody>
      </p:sp>
      <p:sp>
        <p:nvSpPr>
          <p:cNvPr id="27" name="TextBox 26"/>
          <p:cNvSpPr txBox="1"/>
          <p:nvPr/>
        </p:nvSpPr>
        <p:spPr>
          <a:xfrm>
            <a:off x="2642434" y="399632"/>
            <a:ext cx="1592487" cy="307777"/>
          </a:xfrm>
          <a:prstGeom prst="rect">
            <a:avLst/>
          </a:prstGeom>
          <a:noFill/>
        </p:spPr>
        <p:txBody>
          <a:bodyPr vert="horz" wrap="none" lIns="0" tIns="0" rIns="0" bIns="0" rtlCol="0">
            <a:spAutoFit/>
          </a:bodyPr>
          <a:lstStyle/>
          <a:p>
            <a:pPr>
              <a:lnSpc>
                <a:spcPts val="2429"/>
              </a:lnSpc>
            </a:pPr>
            <a:r>
              <a:rPr lang="en-US" altLang="zh-CN" sz="2004" dirty="0">
                <a:solidFill>
                  <a:srgbClr val="000000"/>
                </a:solidFill>
                <a:latin typeface="Times New Roman"/>
              </a:rPr>
              <a:t>(inductive bias)</a:t>
            </a:r>
            <a:endParaRPr lang="zh-CN" altLang="en-US" sz="2004" dirty="0">
              <a:solidFill>
                <a:srgbClr val="000000"/>
              </a:solidFill>
              <a:latin typeface="Times New Roman"/>
            </a:endParaRPr>
          </a:p>
        </p:txBody>
      </p:sp>
      <p:sp>
        <p:nvSpPr>
          <p:cNvPr id="10" name="矩形 9">
            <a:extLst>
              <a:ext uri="{FF2B5EF4-FFF2-40B4-BE49-F238E27FC236}">
                <a16:creationId xmlns:a16="http://schemas.microsoft.com/office/drawing/2014/main" id="{9D3036CF-3744-44FF-B807-858496D91374}"/>
              </a:ext>
            </a:extLst>
          </p:cNvPr>
          <p:cNvSpPr/>
          <p:nvPr/>
        </p:nvSpPr>
        <p:spPr>
          <a:xfrm>
            <a:off x="7950253" y="1815867"/>
            <a:ext cx="3999887" cy="1345625"/>
          </a:xfrm>
          <a:prstGeom prst="rect">
            <a:avLst/>
          </a:prstGeom>
          <a:ln>
            <a:solidFill>
              <a:srgbClr val="000000"/>
            </a:solidFill>
          </a:ln>
        </p:spPr>
        <p:txBody>
          <a:bodyPr wrap="square">
            <a:spAutoFit/>
          </a:bodyPr>
          <a:lstStyle/>
          <a:p>
            <a:pPr lvl="0">
              <a:lnSpc>
                <a:spcPct val="150000"/>
              </a:lnSpc>
            </a:pPr>
            <a:r>
              <a:rPr lang="zh-CN" altLang="en-US" sz="2004" dirty="0">
                <a:solidFill>
                  <a:srgbClr val="0000FF"/>
                </a:solidFill>
                <a:latin typeface="微软雅黑"/>
              </a:rPr>
              <a:t>一般原则：</a:t>
            </a:r>
            <a:endParaRPr lang="en-US" altLang="zh-CN" sz="2004" dirty="0">
              <a:solidFill>
                <a:srgbClr val="0000FF"/>
              </a:solidFill>
              <a:latin typeface="微软雅黑"/>
            </a:endParaRPr>
          </a:p>
          <a:p>
            <a:pPr lvl="0">
              <a:lnSpc>
                <a:spcPct val="150000"/>
              </a:lnSpc>
            </a:pPr>
            <a:r>
              <a:rPr lang="zh-CN" altLang="en-US" b="1" kern="100" dirty="0">
                <a:solidFill>
                  <a:schemeClr val="accent6"/>
                </a:solidFill>
                <a:cs typeface="Times New Roman" panose="02020603050405020304" pitchFamily="18" charset="0"/>
              </a:rPr>
              <a:t>奥卡姆</a:t>
            </a:r>
            <a:r>
              <a:rPr lang="en-US" altLang="zh-CN" sz="1598" dirty="0">
                <a:solidFill>
                  <a:srgbClr val="0000FF"/>
                </a:solidFill>
                <a:latin typeface="Times New Roman"/>
              </a:rPr>
              <a:t>(</a:t>
            </a:r>
            <a:r>
              <a:rPr lang="en-US" altLang="zh-CN" sz="1598" dirty="0" err="1">
                <a:solidFill>
                  <a:srgbClr val="0000FF"/>
                </a:solidFill>
                <a:latin typeface="Times New Roman"/>
              </a:rPr>
              <a:t>Ocam’s</a:t>
            </a:r>
            <a:r>
              <a:rPr lang="en-US" altLang="zh-CN" sz="1598" dirty="0">
                <a:solidFill>
                  <a:srgbClr val="0000FF"/>
                </a:solidFill>
                <a:latin typeface="Times New Roman"/>
              </a:rPr>
              <a:t> razor)</a:t>
            </a:r>
            <a:r>
              <a:rPr lang="zh-CN" altLang="en-US" b="1" kern="100" dirty="0">
                <a:solidFill>
                  <a:schemeClr val="accent6"/>
                </a:solidFill>
                <a:cs typeface="Times New Roman" panose="02020603050405020304" pitchFamily="18" charset="0"/>
              </a:rPr>
              <a:t>剃刀原则</a:t>
            </a:r>
            <a:r>
              <a:rPr lang="zh-CN" altLang="en-US" b="1" kern="100" dirty="0">
                <a:cs typeface="Times New Roman" panose="02020603050405020304" pitchFamily="18" charset="0"/>
              </a:rPr>
              <a:t>：在同等条件下选择简单事物的倾向性原则。</a:t>
            </a:r>
          </a:p>
        </p:txBody>
      </p:sp>
      <p:sp>
        <p:nvSpPr>
          <p:cNvPr id="4" name="矩形 3">
            <a:extLst>
              <a:ext uri="{FF2B5EF4-FFF2-40B4-BE49-F238E27FC236}">
                <a16:creationId xmlns:a16="http://schemas.microsoft.com/office/drawing/2014/main" id="{A603D182-C04C-4643-81E2-6F1299D729F4}"/>
              </a:ext>
            </a:extLst>
          </p:cNvPr>
          <p:cNvSpPr/>
          <p:nvPr/>
        </p:nvSpPr>
        <p:spPr>
          <a:xfrm>
            <a:off x="2638029" y="4142410"/>
            <a:ext cx="6647974" cy="523220"/>
          </a:xfrm>
          <a:prstGeom prst="rect">
            <a:avLst/>
          </a:prstGeom>
        </p:spPr>
        <p:txBody>
          <a:bodyPr wrap="none">
            <a:spAutoFit/>
          </a:bodyPr>
          <a:lstStyle/>
          <a:p>
            <a:r>
              <a:rPr lang="zh-CN" altLang="en-US" sz="2800" dirty="0">
                <a:solidFill>
                  <a:srgbClr val="FF0000"/>
                </a:solidFill>
                <a:latin typeface="微软雅黑"/>
              </a:rPr>
              <a:t>任何一个有效的机器学习算法必有其偏好</a:t>
            </a:r>
            <a:endParaRPr lang="zh-CN" altLang="en-US" sz="2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982821" y="5181600"/>
            <a:ext cx="2507097" cy="335348"/>
          </a:xfrm>
          <a:prstGeom prst="rect">
            <a:avLst/>
          </a:prstGeom>
          <a:noFill/>
        </p:spPr>
        <p:txBody>
          <a:bodyPr vert="horz" wrap="none" lIns="0" tIns="0" rIns="0" bIns="0" rtlCol="0">
            <a:spAutoFit/>
          </a:bodyPr>
          <a:lstStyle/>
          <a:p>
            <a:pPr>
              <a:lnSpc>
                <a:spcPts val="2662"/>
              </a:lnSpc>
            </a:pPr>
            <a:r>
              <a:rPr lang="en-US" altLang="zh-CN" sz="2196" dirty="0">
                <a:solidFill>
                  <a:srgbClr val="000000"/>
                </a:solidFill>
                <a:latin typeface="Times New Roman"/>
              </a:rPr>
              <a:t>NFL</a:t>
            </a:r>
            <a:r>
              <a:rPr lang="zh-CN" altLang="en-US" sz="2196" dirty="0">
                <a:solidFill>
                  <a:srgbClr val="000000"/>
                </a:solidFill>
                <a:latin typeface="微软雅黑"/>
              </a:rPr>
              <a:t>定理：一个算法</a:t>
            </a:r>
          </a:p>
        </p:txBody>
      </p:sp>
      <p:pic>
        <p:nvPicPr>
          <p:cNvPr id="4" name="图片 3" descr="ws_E862.tmp"/>
          <p:cNvPicPr>
            <a:picLocks/>
          </p:cNvPicPr>
          <p:nvPr/>
        </p:nvPicPr>
        <p:blipFill>
          <a:blip r:embed="rId2" cstate="print"/>
          <a:stretch>
            <a:fillRect/>
          </a:stretch>
        </p:blipFill>
        <p:spPr>
          <a:xfrm>
            <a:off x="3479800" y="5511800"/>
            <a:ext cx="419100" cy="393700"/>
          </a:xfrm>
          <a:prstGeom prst="rect">
            <a:avLst/>
          </a:prstGeom>
        </p:spPr>
      </p:pic>
      <p:pic>
        <p:nvPicPr>
          <p:cNvPr id="5" name="图片 4" descr="ws_E872.tmp"/>
          <p:cNvPicPr>
            <a:picLocks/>
          </p:cNvPicPr>
          <p:nvPr/>
        </p:nvPicPr>
        <p:blipFill>
          <a:blip r:embed="rId3" cstate="print"/>
          <a:stretch>
            <a:fillRect/>
          </a:stretch>
        </p:blipFill>
        <p:spPr>
          <a:xfrm>
            <a:off x="4203700" y="5181600"/>
            <a:ext cx="660400" cy="749300"/>
          </a:xfrm>
          <a:prstGeom prst="rect">
            <a:avLst/>
          </a:prstGeom>
        </p:spPr>
      </p:pic>
      <p:pic>
        <p:nvPicPr>
          <p:cNvPr id="6" name="图片 5" descr="ws_E873.tmp"/>
          <p:cNvPicPr>
            <a:picLocks/>
          </p:cNvPicPr>
          <p:nvPr/>
        </p:nvPicPr>
        <p:blipFill>
          <a:blip r:embed="rId4" cstate="print"/>
          <a:stretch>
            <a:fillRect/>
          </a:stretch>
        </p:blipFill>
        <p:spPr>
          <a:xfrm>
            <a:off x="8559800" y="5156200"/>
            <a:ext cx="419100" cy="406400"/>
          </a:xfrm>
          <a:prstGeom prst="rect">
            <a:avLst/>
          </a:prstGeom>
        </p:spPr>
      </p:pic>
      <p:sp>
        <p:nvSpPr>
          <p:cNvPr id="29" name="TextBox 28"/>
          <p:cNvSpPr txBox="1"/>
          <p:nvPr/>
        </p:nvSpPr>
        <p:spPr>
          <a:xfrm>
            <a:off x="861653" y="406704"/>
            <a:ext cx="9817239" cy="1234762"/>
          </a:xfrm>
          <a:prstGeom prst="rect">
            <a:avLst/>
          </a:prstGeom>
          <a:noFill/>
        </p:spPr>
        <p:txBody>
          <a:bodyPr vert="horz" wrap="none" lIns="0" tIns="0" rIns="0" bIns="0" rtlCol="0">
            <a:spAutoFit/>
          </a:bodyPr>
          <a:lstStyle/>
          <a:p>
            <a:pPr>
              <a:lnSpc>
                <a:spcPts val="2687"/>
              </a:lnSpc>
              <a:tabLst>
                <a:tab pos="2755900" algn="l"/>
              </a:tabLst>
              <a:defRPr/>
            </a:pPr>
            <a:r>
              <a:rPr lang="zh-CN" altLang="en-US" sz="2796" dirty="0">
                <a:solidFill>
                  <a:srgbClr val="000000"/>
                </a:solidFill>
                <a:latin typeface="微软雅黑"/>
              </a:rPr>
              <a:t>哪个算法更好？</a:t>
            </a:r>
          </a:p>
          <a:p>
            <a:pPr>
              <a:lnSpc>
                <a:spcPts val="1000"/>
              </a:lnSpc>
              <a:tabLst>
                <a:tab pos="2755900" algn="l"/>
              </a:tabLst>
              <a:defRPr/>
            </a:pPr>
            <a:endParaRPr lang="zh-CN" altLang="en-US" sz="2796" dirty="0">
              <a:solidFill>
                <a:srgbClr val="000000"/>
              </a:solidFill>
              <a:latin typeface="微软雅黑"/>
            </a:endParaRPr>
          </a:p>
          <a:p>
            <a:pPr>
              <a:lnSpc>
                <a:spcPts val="1000"/>
              </a:lnSpc>
              <a:tabLst>
                <a:tab pos="2755900" algn="l"/>
              </a:tabLst>
              <a:defRPr/>
            </a:pPr>
            <a:endParaRPr lang="zh-CN" altLang="en-US" sz="2796" dirty="0">
              <a:solidFill>
                <a:srgbClr val="000000"/>
              </a:solidFill>
              <a:latin typeface="微软雅黑"/>
            </a:endParaRPr>
          </a:p>
          <a:p>
            <a:pPr>
              <a:lnSpc>
                <a:spcPts val="1000"/>
              </a:lnSpc>
              <a:tabLst>
                <a:tab pos="2755900" algn="l"/>
              </a:tabLst>
              <a:defRPr/>
            </a:pPr>
            <a:endParaRPr lang="zh-CN" altLang="en-US" sz="2796" dirty="0">
              <a:solidFill>
                <a:srgbClr val="000000"/>
              </a:solidFill>
              <a:latin typeface="微软雅黑"/>
            </a:endParaRPr>
          </a:p>
          <a:p>
            <a:pPr>
              <a:lnSpc>
                <a:spcPts val="1000"/>
              </a:lnSpc>
              <a:tabLst>
                <a:tab pos="2755900" algn="l"/>
              </a:tabLst>
              <a:defRPr/>
            </a:pPr>
            <a:endParaRPr lang="zh-CN" altLang="en-US" sz="2796" dirty="0">
              <a:solidFill>
                <a:srgbClr val="000000"/>
              </a:solidFill>
              <a:latin typeface="微软雅黑"/>
            </a:endParaRPr>
          </a:p>
          <a:p>
            <a:pPr>
              <a:lnSpc>
                <a:spcPts val="2850"/>
              </a:lnSpc>
              <a:tabLst>
                <a:tab pos="2755900" algn="l"/>
              </a:tabLst>
              <a:defRPr/>
            </a:pPr>
            <a:r>
              <a:rPr lang="zh-CN" altLang="en-US" sz="2796" dirty="0">
                <a:solidFill>
                  <a:srgbClr val="000000"/>
                </a:solidFill>
                <a:latin typeface="微软雅黑"/>
              </a:rPr>
              <a:t>	</a:t>
            </a:r>
            <a:r>
              <a:rPr lang="zh-CN" altLang="en-US" sz="2796" dirty="0">
                <a:solidFill>
                  <a:srgbClr val="0000FF"/>
                </a:solidFill>
                <a:latin typeface="微软雅黑"/>
              </a:rPr>
              <a:t>没有免费的午餐！</a:t>
            </a:r>
            <a:r>
              <a:rPr lang="zh-CN" altLang="en-US" sz="2400" dirty="0">
                <a:solidFill>
                  <a:srgbClr val="0000FF"/>
                </a:solidFill>
                <a:latin typeface="微软雅黑"/>
              </a:rPr>
              <a:t>（</a:t>
            </a:r>
            <a:r>
              <a:rPr lang="en-US" altLang="zh-CN" sz="2400" dirty="0">
                <a:solidFill>
                  <a:srgbClr val="0000FF"/>
                </a:solidFill>
                <a:latin typeface="微软雅黑"/>
              </a:rPr>
              <a:t>No Free Lunch-NFL </a:t>
            </a:r>
            <a:r>
              <a:rPr lang="zh-CN" altLang="en-US" sz="2400" dirty="0">
                <a:solidFill>
                  <a:srgbClr val="0000FF"/>
                </a:solidFill>
                <a:latin typeface="微软雅黑"/>
              </a:rPr>
              <a:t>定理）</a:t>
            </a:r>
          </a:p>
        </p:txBody>
      </p:sp>
      <p:sp>
        <p:nvSpPr>
          <p:cNvPr id="31" name="TextBox 30"/>
          <p:cNvSpPr txBox="1"/>
          <p:nvPr/>
        </p:nvSpPr>
        <p:spPr>
          <a:xfrm>
            <a:off x="4924934" y="5236119"/>
            <a:ext cx="3667671" cy="277833"/>
          </a:xfrm>
          <a:prstGeom prst="rect">
            <a:avLst/>
          </a:prstGeom>
          <a:noFill/>
        </p:spPr>
        <p:txBody>
          <a:bodyPr vert="horz" wrap="none" lIns="0" tIns="0" rIns="0" bIns="0" rtlCol="0">
            <a:spAutoFit/>
          </a:bodyPr>
          <a:lstStyle/>
          <a:p>
            <a:pPr>
              <a:lnSpc>
                <a:spcPts val="2110"/>
              </a:lnSpc>
            </a:pPr>
            <a:r>
              <a:rPr lang="zh-CN" altLang="en-US" sz="2196">
                <a:solidFill>
                  <a:srgbClr val="000000"/>
                </a:solidFill>
                <a:latin typeface="微软雅黑"/>
              </a:rPr>
              <a:t>若在某些问题上比另一个算法</a:t>
            </a:r>
          </a:p>
        </p:txBody>
      </p:sp>
      <p:sp>
        <p:nvSpPr>
          <p:cNvPr id="32" name="TextBox 31"/>
          <p:cNvSpPr txBox="1"/>
          <p:nvPr/>
        </p:nvSpPr>
        <p:spPr>
          <a:xfrm>
            <a:off x="8951977" y="5236119"/>
            <a:ext cx="1410643" cy="277833"/>
          </a:xfrm>
          <a:prstGeom prst="rect">
            <a:avLst/>
          </a:prstGeom>
          <a:noFill/>
        </p:spPr>
        <p:txBody>
          <a:bodyPr vert="horz" wrap="none" lIns="0" tIns="0" rIns="0" bIns="0" rtlCol="0">
            <a:spAutoFit/>
          </a:bodyPr>
          <a:lstStyle/>
          <a:p>
            <a:pPr>
              <a:lnSpc>
                <a:spcPts val="2110"/>
              </a:lnSpc>
            </a:pPr>
            <a:r>
              <a:rPr lang="zh-CN" altLang="en-US" sz="2196">
                <a:solidFill>
                  <a:srgbClr val="000000"/>
                </a:solidFill>
                <a:latin typeface="微软雅黑"/>
              </a:rPr>
              <a:t>好，必存在</a:t>
            </a:r>
          </a:p>
        </p:txBody>
      </p:sp>
      <p:sp>
        <p:nvSpPr>
          <p:cNvPr id="33" name="TextBox 32"/>
          <p:cNvSpPr txBox="1"/>
          <p:nvPr/>
        </p:nvSpPr>
        <p:spPr>
          <a:xfrm>
            <a:off x="1951025" y="5571348"/>
            <a:ext cx="1692771" cy="277833"/>
          </a:xfrm>
          <a:prstGeom prst="rect">
            <a:avLst/>
          </a:prstGeom>
          <a:noFill/>
        </p:spPr>
        <p:txBody>
          <a:bodyPr vert="horz" wrap="none" lIns="0" tIns="0" rIns="0" bIns="0" rtlCol="0">
            <a:spAutoFit/>
          </a:bodyPr>
          <a:lstStyle/>
          <a:p>
            <a:pPr>
              <a:lnSpc>
                <a:spcPts val="2110"/>
              </a:lnSpc>
            </a:pPr>
            <a:r>
              <a:rPr lang="zh-CN" altLang="en-US" sz="2196" dirty="0">
                <a:solidFill>
                  <a:srgbClr val="000000"/>
                </a:solidFill>
                <a:latin typeface="微软雅黑"/>
              </a:rPr>
              <a:t>另一些问题，</a:t>
            </a:r>
          </a:p>
        </p:txBody>
      </p:sp>
      <p:sp>
        <p:nvSpPr>
          <p:cNvPr id="34" name="TextBox 33"/>
          <p:cNvSpPr txBox="1"/>
          <p:nvPr/>
        </p:nvSpPr>
        <p:spPr>
          <a:xfrm>
            <a:off x="3923411" y="5571348"/>
            <a:ext cx="282129" cy="277833"/>
          </a:xfrm>
          <a:prstGeom prst="rect">
            <a:avLst/>
          </a:prstGeom>
          <a:noFill/>
        </p:spPr>
        <p:txBody>
          <a:bodyPr vert="horz" wrap="none" lIns="0" tIns="0" rIns="0" bIns="0" rtlCol="0">
            <a:spAutoFit/>
          </a:bodyPr>
          <a:lstStyle/>
          <a:p>
            <a:pPr>
              <a:lnSpc>
                <a:spcPts val="2110"/>
              </a:lnSpc>
            </a:pPr>
            <a:r>
              <a:rPr lang="zh-CN" altLang="en-US" sz="2196">
                <a:solidFill>
                  <a:srgbClr val="000000"/>
                </a:solidFill>
                <a:latin typeface="微软雅黑"/>
              </a:rPr>
              <a:t>比</a:t>
            </a:r>
          </a:p>
        </p:txBody>
      </p:sp>
      <p:sp>
        <p:nvSpPr>
          <p:cNvPr id="35" name="TextBox 34"/>
          <p:cNvSpPr txBox="1"/>
          <p:nvPr/>
        </p:nvSpPr>
        <p:spPr>
          <a:xfrm>
            <a:off x="4694809" y="5571348"/>
            <a:ext cx="564257" cy="277833"/>
          </a:xfrm>
          <a:prstGeom prst="rect">
            <a:avLst/>
          </a:prstGeom>
          <a:noFill/>
        </p:spPr>
        <p:txBody>
          <a:bodyPr vert="horz" wrap="none" lIns="0" tIns="0" rIns="0" bIns="0" rtlCol="0">
            <a:spAutoFit/>
          </a:bodyPr>
          <a:lstStyle/>
          <a:p>
            <a:pPr>
              <a:lnSpc>
                <a:spcPts val="2110"/>
              </a:lnSpc>
            </a:pPr>
            <a:r>
              <a:rPr lang="zh-CN" altLang="en-US" sz="2196">
                <a:solidFill>
                  <a:srgbClr val="000000"/>
                </a:solidFill>
                <a:latin typeface="微软雅黑"/>
              </a:rPr>
              <a:t>好。</a:t>
            </a:r>
          </a:p>
        </p:txBody>
      </p:sp>
      <p:pic>
        <p:nvPicPr>
          <p:cNvPr id="3" name="图片 2" descr="ws_E851.tmp"/>
          <p:cNvPicPr>
            <a:picLocks/>
          </p:cNvPicPr>
          <p:nvPr/>
        </p:nvPicPr>
        <p:blipFill>
          <a:blip r:embed="rId5" cstate="print"/>
          <a:stretch>
            <a:fillRect/>
          </a:stretch>
        </p:blipFill>
        <p:spPr>
          <a:xfrm>
            <a:off x="2237740" y="1832684"/>
            <a:ext cx="7442200" cy="3009900"/>
          </a:xfrm>
          <a:prstGeom prst="rect">
            <a:avLst/>
          </a:prstGeom>
        </p:spPr>
      </p:pic>
      <p:sp>
        <p:nvSpPr>
          <p:cNvPr id="2" name="任意多边形 1"/>
          <p:cNvSpPr/>
          <p:nvPr/>
        </p:nvSpPr>
        <p:spPr>
          <a:xfrm>
            <a:off x="1680971" y="5058521"/>
            <a:ext cx="8830057" cy="1025653"/>
          </a:xfrm>
          <a:custGeom>
            <a:avLst/>
            <a:gdLst/>
            <a:ahLst/>
            <a:cxnLst/>
            <a:rect l="0" t="0" r="0" b="0"/>
            <a:pathLst>
              <a:path w="8830057" h="1025653">
                <a:moveTo>
                  <a:pt x="0" y="1025652"/>
                </a:moveTo>
                <a:lnTo>
                  <a:pt x="8830056" y="1025652"/>
                </a:lnTo>
                <a:lnTo>
                  <a:pt x="8830056"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文本框 6">
            <a:extLst>
              <a:ext uri="{FF2B5EF4-FFF2-40B4-BE49-F238E27FC236}">
                <a16:creationId xmlns:a16="http://schemas.microsoft.com/office/drawing/2014/main" id="{F152B6F4-4D4A-48EC-9373-C0E1BA861902}"/>
              </a:ext>
            </a:extLst>
          </p:cNvPr>
          <p:cNvSpPr txBox="1"/>
          <p:nvPr/>
        </p:nvSpPr>
        <p:spPr>
          <a:xfrm>
            <a:off x="4090293" y="5116167"/>
            <a:ext cx="419100" cy="461665"/>
          </a:xfrm>
          <a:prstGeom prst="rect">
            <a:avLst/>
          </a:prstGeom>
          <a:noFill/>
        </p:spPr>
        <p:txBody>
          <a:bodyPr wrap="square" rtlCol="0">
            <a:spAutoFit/>
          </a:bodyPr>
          <a:lstStyle/>
          <a:p>
            <a:r>
              <a:rPr lang="zh-CN" altLang="en-US" sz="2400" dirty="0"/>
              <a:t>法</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ws_EE19.tmp"/>
          <p:cNvPicPr>
            <a:picLocks/>
          </p:cNvPicPr>
          <p:nvPr/>
        </p:nvPicPr>
        <p:blipFill>
          <a:blip r:embed="rId2" cstate="print"/>
          <a:stretch>
            <a:fillRect/>
          </a:stretch>
        </p:blipFill>
        <p:spPr>
          <a:xfrm>
            <a:off x="2108200" y="4711700"/>
            <a:ext cx="7696200" cy="863600"/>
          </a:xfrm>
          <a:prstGeom prst="rect">
            <a:avLst/>
          </a:prstGeom>
        </p:spPr>
      </p:pic>
      <p:pic>
        <p:nvPicPr>
          <p:cNvPr id="7" name="图片 6" descr="ws_EDF6.tmp"/>
          <p:cNvPicPr>
            <a:picLocks/>
          </p:cNvPicPr>
          <p:nvPr/>
        </p:nvPicPr>
        <p:blipFill>
          <a:blip r:embed="rId3" cstate="print"/>
          <a:stretch>
            <a:fillRect/>
          </a:stretch>
        </p:blipFill>
        <p:spPr>
          <a:xfrm>
            <a:off x="2159000" y="2467656"/>
            <a:ext cx="7493000" cy="889000"/>
          </a:xfrm>
          <a:prstGeom prst="rect">
            <a:avLst/>
          </a:prstGeom>
        </p:spPr>
      </p:pic>
      <p:sp>
        <p:nvSpPr>
          <p:cNvPr id="37" name="TextBox 36"/>
          <p:cNvSpPr txBox="1"/>
          <p:nvPr/>
        </p:nvSpPr>
        <p:spPr>
          <a:xfrm>
            <a:off x="1925116" y="1617056"/>
            <a:ext cx="7910820" cy="564257"/>
          </a:xfrm>
          <a:prstGeom prst="rect">
            <a:avLst/>
          </a:prstGeom>
          <a:noFill/>
        </p:spPr>
        <p:txBody>
          <a:bodyPr vert="horz" wrap="none" lIns="0" tIns="0" rIns="0" bIns="0" rtlCol="0">
            <a:spAutoFit/>
          </a:bodyPr>
          <a:lstStyle/>
          <a:p>
            <a:pPr>
              <a:lnSpc>
                <a:spcPts val="2212"/>
              </a:lnSpc>
            </a:pPr>
            <a:r>
              <a:rPr lang="zh-CN" altLang="en-US" sz="2004" dirty="0">
                <a:solidFill>
                  <a:srgbClr val="000000"/>
                </a:solidFill>
                <a:latin typeface="微软雅黑"/>
              </a:rPr>
              <a:t>基于训练数据 </a:t>
            </a:r>
            <a:r>
              <a:rPr lang="en-US" altLang="zh-CN" sz="2004" b="1" i="1" dirty="0">
                <a:solidFill>
                  <a:srgbClr val="000000"/>
                </a:solidFill>
                <a:latin typeface="Palatino Linotype"/>
              </a:rPr>
              <a:t>X </a:t>
            </a:r>
            <a:r>
              <a:rPr lang="zh-CN" altLang="en-US" sz="2004" dirty="0">
                <a:solidFill>
                  <a:srgbClr val="000000"/>
                </a:solidFill>
                <a:latin typeface="微软雅黑"/>
              </a:rPr>
              <a:t>产生假设 </a:t>
            </a:r>
            <a:r>
              <a:rPr lang="en-US" altLang="zh-CN" sz="2004" i="1" dirty="0">
                <a:solidFill>
                  <a:srgbClr val="000000"/>
                </a:solidFill>
                <a:latin typeface="Palatino Linotype"/>
              </a:rPr>
              <a:t>h </a:t>
            </a:r>
            <a:r>
              <a:rPr lang="zh-CN" altLang="en-US" sz="2004" dirty="0">
                <a:solidFill>
                  <a:srgbClr val="000000"/>
                </a:solidFill>
                <a:latin typeface="微软雅黑"/>
              </a:rPr>
              <a:t>的概率，</a:t>
            </a:r>
            <a:r>
              <a:rPr lang="en-US" altLang="zh-CN" sz="2004" i="1" dirty="0">
                <a:solidFill>
                  <a:srgbClr val="000000"/>
                </a:solidFill>
                <a:latin typeface="Palatino Linotype"/>
              </a:rPr>
              <a:t>f </a:t>
            </a:r>
            <a:r>
              <a:rPr lang="zh-CN" altLang="en-US" sz="2004" dirty="0">
                <a:solidFill>
                  <a:srgbClr val="000000"/>
                </a:solidFill>
                <a:latin typeface="微软雅黑"/>
              </a:rPr>
              <a:t>代表要学的目标函数，在训练集</a:t>
            </a:r>
            <a:endParaRPr lang="en-US" altLang="zh-CN" sz="2004" dirty="0">
              <a:solidFill>
                <a:srgbClr val="000000"/>
              </a:solidFill>
              <a:latin typeface="微软雅黑"/>
            </a:endParaRPr>
          </a:p>
          <a:p>
            <a:pPr>
              <a:lnSpc>
                <a:spcPts val="2212"/>
              </a:lnSpc>
            </a:pPr>
            <a:r>
              <a:rPr lang="zh-CN" altLang="en-US" sz="2004" dirty="0">
                <a:solidFill>
                  <a:srgbClr val="000000"/>
                </a:solidFill>
                <a:latin typeface="微软雅黑"/>
              </a:rPr>
              <a:t>之外所有样本上的总误差为</a:t>
            </a:r>
          </a:p>
        </p:txBody>
      </p:sp>
      <p:pic>
        <p:nvPicPr>
          <p:cNvPr id="2" name="图片 1" descr="ws_EDD2.tmp"/>
          <p:cNvPicPr>
            <a:picLocks/>
          </p:cNvPicPr>
          <p:nvPr/>
        </p:nvPicPr>
        <p:blipFill>
          <a:blip r:embed="rId4" cstate="print"/>
          <a:stretch>
            <a:fillRect/>
          </a:stretch>
        </p:blipFill>
        <p:spPr>
          <a:xfrm>
            <a:off x="4749800" y="1270000"/>
            <a:ext cx="279400" cy="241300"/>
          </a:xfrm>
          <a:prstGeom prst="rect">
            <a:avLst/>
          </a:prstGeom>
        </p:spPr>
      </p:pic>
      <p:pic>
        <p:nvPicPr>
          <p:cNvPr id="3" name="图片 2" descr="ws_EDD3.tmp"/>
          <p:cNvPicPr>
            <a:picLocks/>
          </p:cNvPicPr>
          <p:nvPr/>
        </p:nvPicPr>
        <p:blipFill>
          <a:blip r:embed="rId5" cstate="print"/>
          <a:stretch>
            <a:fillRect/>
          </a:stretch>
        </p:blipFill>
        <p:spPr>
          <a:xfrm>
            <a:off x="6337300" y="1257300"/>
            <a:ext cx="254000" cy="241300"/>
          </a:xfrm>
          <a:prstGeom prst="rect">
            <a:avLst/>
          </a:prstGeom>
        </p:spPr>
      </p:pic>
      <p:pic>
        <p:nvPicPr>
          <p:cNvPr id="4" name="图片 3" descr="ws_EDE4.tmp"/>
          <p:cNvPicPr>
            <a:picLocks/>
          </p:cNvPicPr>
          <p:nvPr/>
        </p:nvPicPr>
        <p:blipFill>
          <a:blip r:embed="rId6" cstate="print"/>
          <a:stretch>
            <a:fillRect/>
          </a:stretch>
        </p:blipFill>
        <p:spPr>
          <a:xfrm>
            <a:off x="7581900" y="1257300"/>
            <a:ext cx="1079500" cy="266700"/>
          </a:xfrm>
          <a:prstGeom prst="rect">
            <a:avLst/>
          </a:prstGeom>
        </p:spPr>
      </p:pic>
      <p:pic>
        <p:nvPicPr>
          <p:cNvPr id="5" name="图片 4" descr="ws_EDE5.tmp"/>
          <p:cNvPicPr>
            <a:picLocks/>
          </p:cNvPicPr>
          <p:nvPr/>
        </p:nvPicPr>
        <p:blipFill>
          <a:blip r:embed="rId7" cstate="print"/>
          <a:stretch>
            <a:fillRect/>
          </a:stretch>
        </p:blipFill>
        <p:spPr>
          <a:xfrm>
            <a:off x="9652000" y="1282700"/>
            <a:ext cx="292100" cy="241300"/>
          </a:xfrm>
          <a:prstGeom prst="rect">
            <a:avLst/>
          </a:prstGeom>
        </p:spPr>
      </p:pic>
      <p:pic>
        <p:nvPicPr>
          <p:cNvPr id="8" name="图片 7" descr="ws_EE07.tmp"/>
          <p:cNvPicPr>
            <a:picLocks/>
          </p:cNvPicPr>
          <p:nvPr/>
        </p:nvPicPr>
        <p:blipFill>
          <a:blip r:embed="rId8" cstate="print"/>
          <a:stretch>
            <a:fillRect/>
          </a:stretch>
        </p:blipFill>
        <p:spPr>
          <a:xfrm>
            <a:off x="6883400" y="3835400"/>
            <a:ext cx="1066800" cy="254000"/>
          </a:xfrm>
          <a:prstGeom prst="rect">
            <a:avLst/>
          </a:prstGeom>
        </p:spPr>
      </p:pic>
      <p:pic>
        <p:nvPicPr>
          <p:cNvPr id="9" name="图片 8" descr="ws_EE08.tmp"/>
          <p:cNvPicPr>
            <a:picLocks/>
          </p:cNvPicPr>
          <p:nvPr/>
        </p:nvPicPr>
        <p:blipFill>
          <a:blip r:embed="rId9" cstate="print"/>
          <a:stretch>
            <a:fillRect/>
          </a:stretch>
        </p:blipFill>
        <p:spPr>
          <a:xfrm>
            <a:off x="2044700" y="4152900"/>
            <a:ext cx="863600" cy="330200"/>
          </a:xfrm>
          <a:prstGeom prst="rect">
            <a:avLst/>
          </a:prstGeom>
        </p:spPr>
      </p:pic>
      <p:sp>
        <p:nvSpPr>
          <p:cNvPr id="33" name="TextBox 32"/>
          <p:cNvSpPr txBox="1"/>
          <p:nvPr/>
        </p:nvSpPr>
        <p:spPr>
          <a:xfrm>
            <a:off x="666264" y="385539"/>
            <a:ext cx="1396216" cy="423386"/>
          </a:xfrm>
          <a:prstGeom prst="rect">
            <a:avLst/>
          </a:prstGeom>
          <a:noFill/>
        </p:spPr>
        <p:txBody>
          <a:bodyPr vert="horz" wrap="none" lIns="0" tIns="0" rIns="0" bIns="0" rtlCol="0">
            <a:spAutoFit/>
          </a:bodyPr>
          <a:lstStyle/>
          <a:p>
            <a:pPr>
              <a:lnSpc>
                <a:spcPts val="3389"/>
              </a:lnSpc>
            </a:pPr>
            <a:r>
              <a:rPr lang="en-US" altLang="zh-CN" sz="2796" dirty="0">
                <a:solidFill>
                  <a:srgbClr val="000000"/>
                </a:solidFill>
                <a:latin typeface="Times New Roman"/>
              </a:rPr>
              <a:t>NFL</a:t>
            </a:r>
            <a:r>
              <a:rPr lang="zh-CN" altLang="en-US" sz="2796" dirty="0">
                <a:solidFill>
                  <a:srgbClr val="000000"/>
                </a:solidFill>
                <a:latin typeface="微软雅黑"/>
              </a:rPr>
              <a:t>定理</a:t>
            </a:r>
          </a:p>
        </p:txBody>
      </p:sp>
      <p:sp>
        <p:nvSpPr>
          <p:cNvPr id="34" name="TextBox 33"/>
          <p:cNvSpPr txBox="1"/>
          <p:nvPr/>
        </p:nvSpPr>
        <p:spPr>
          <a:xfrm>
            <a:off x="1925117" y="1271107"/>
            <a:ext cx="2821285" cy="251992"/>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rPr>
              <a:t>简单起见，假设样本空间</a:t>
            </a:r>
          </a:p>
        </p:txBody>
      </p:sp>
      <p:sp>
        <p:nvSpPr>
          <p:cNvPr id="35" name="TextBox 34"/>
          <p:cNvSpPr txBox="1"/>
          <p:nvPr/>
        </p:nvSpPr>
        <p:spPr>
          <a:xfrm>
            <a:off x="5099939" y="1271107"/>
            <a:ext cx="2340384" cy="251992"/>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rPr>
              <a:t>和假设空间   离散</a:t>
            </a:r>
            <a:r>
              <a:rPr lang="en-US" altLang="zh-CN" sz="2004" dirty="0">
                <a:solidFill>
                  <a:srgbClr val="000000"/>
                </a:solidFill>
                <a:latin typeface="微软雅黑"/>
              </a:rPr>
              <a:t>,</a:t>
            </a:r>
            <a:r>
              <a:rPr lang="zh-CN" altLang="en-US" sz="2004" dirty="0">
                <a:solidFill>
                  <a:srgbClr val="000000"/>
                </a:solidFill>
                <a:latin typeface="微软雅黑"/>
              </a:rPr>
              <a:t>令</a:t>
            </a:r>
          </a:p>
        </p:txBody>
      </p:sp>
      <p:sp>
        <p:nvSpPr>
          <p:cNvPr id="36" name="TextBox 35"/>
          <p:cNvSpPr txBox="1"/>
          <p:nvPr/>
        </p:nvSpPr>
        <p:spPr>
          <a:xfrm>
            <a:off x="8657590" y="1271107"/>
            <a:ext cx="1025922" cy="251992"/>
          </a:xfrm>
          <a:prstGeom prst="rect">
            <a:avLst/>
          </a:prstGeom>
          <a:noFill/>
        </p:spPr>
        <p:txBody>
          <a:bodyPr vert="horz" wrap="none" lIns="0" tIns="0" rIns="0" bIns="0" rtlCol="0">
            <a:spAutoFit/>
          </a:bodyPr>
          <a:lstStyle/>
          <a:p>
            <a:pPr>
              <a:lnSpc>
                <a:spcPts val="1926"/>
              </a:lnSpc>
            </a:pPr>
            <a:r>
              <a:rPr lang="zh-CN" altLang="en-US" sz="2004">
                <a:solidFill>
                  <a:srgbClr val="000000"/>
                </a:solidFill>
                <a:latin typeface="微软雅黑"/>
              </a:rPr>
              <a:t>代表算法</a:t>
            </a:r>
          </a:p>
        </p:txBody>
      </p:sp>
      <p:sp>
        <p:nvSpPr>
          <p:cNvPr id="38" name="TextBox 37"/>
          <p:cNvSpPr txBox="1"/>
          <p:nvPr/>
        </p:nvSpPr>
        <p:spPr>
          <a:xfrm>
            <a:off x="2033017" y="3828379"/>
            <a:ext cx="4873129" cy="251992"/>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rPr>
              <a:t>考虑二分类问题，目标函数可以为任何函数</a:t>
            </a:r>
          </a:p>
        </p:txBody>
      </p:sp>
      <p:sp>
        <p:nvSpPr>
          <p:cNvPr id="39" name="TextBox 38"/>
          <p:cNvSpPr txBox="1"/>
          <p:nvPr/>
        </p:nvSpPr>
        <p:spPr>
          <a:xfrm>
            <a:off x="7660514" y="3828379"/>
            <a:ext cx="1795363" cy="251992"/>
          </a:xfrm>
          <a:prstGeom prst="rect">
            <a:avLst/>
          </a:prstGeom>
          <a:noFill/>
        </p:spPr>
        <p:txBody>
          <a:bodyPr vert="horz" wrap="none" lIns="0" tIns="0" rIns="0" bIns="0" rtlCol="0">
            <a:spAutoFit/>
          </a:bodyPr>
          <a:lstStyle/>
          <a:p>
            <a:pPr>
              <a:lnSpc>
                <a:spcPts val="1926"/>
              </a:lnSpc>
            </a:pPr>
            <a:r>
              <a:rPr lang="zh-CN" altLang="en-US" sz="2004">
                <a:solidFill>
                  <a:srgbClr val="000000"/>
                </a:solidFill>
                <a:latin typeface="微软雅黑"/>
              </a:rPr>
              <a:t>，，函数空间为</a:t>
            </a:r>
          </a:p>
        </p:txBody>
      </p:sp>
      <p:sp>
        <p:nvSpPr>
          <p:cNvPr id="40" name="TextBox 39"/>
          <p:cNvSpPr txBox="1"/>
          <p:nvPr/>
        </p:nvSpPr>
        <p:spPr>
          <a:xfrm>
            <a:off x="2923287" y="4182202"/>
            <a:ext cx="5084725" cy="282129"/>
          </a:xfrm>
          <a:prstGeom prst="rect">
            <a:avLst/>
          </a:prstGeom>
          <a:noFill/>
        </p:spPr>
        <p:txBody>
          <a:bodyPr vert="horz" wrap="none" lIns="0" tIns="0" rIns="0" bIns="0" rtlCol="0">
            <a:spAutoFit/>
          </a:bodyPr>
          <a:lstStyle/>
          <a:p>
            <a:pPr>
              <a:lnSpc>
                <a:spcPts val="2212"/>
              </a:lnSpc>
            </a:pPr>
            <a:r>
              <a:rPr lang="zh-CN" altLang="en-US" sz="2004" dirty="0">
                <a:solidFill>
                  <a:srgbClr val="000000"/>
                </a:solidFill>
                <a:latin typeface="微软雅黑"/>
              </a:rPr>
              <a:t>，对所有可能的 </a:t>
            </a:r>
            <a:r>
              <a:rPr lang="en-US" altLang="zh-CN" sz="2004" i="1" dirty="0">
                <a:solidFill>
                  <a:srgbClr val="000000"/>
                </a:solidFill>
                <a:latin typeface="Palatino Linotype"/>
              </a:rPr>
              <a:t>f </a:t>
            </a:r>
            <a:r>
              <a:rPr lang="zh-CN" altLang="en-US" sz="2004" dirty="0">
                <a:solidFill>
                  <a:srgbClr val="000000"/>
                </a:solidFill>
                <a:latin typeface="微软雅黑"/>
              </a:rPr>
              <a:t>按均匀分布对误差求和，有</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ws_F3E5.tmp"/>
          <p:cNvPicPr>
            <a:picLocks/>
          </p:cNvPicPr>
          <p:nvPr/>
        </p:nvPicPr>
        <p:blipFill>
          <a:blip r:embed="rId2" cstate="print"/>
          <a:stretch>
            <a:fillRect/>
          </a:stretch>
        </p:blipFill>
        <p:spPr>
          <a:xfrm>
            <a:off x="2032000" y="1193800"/>
            <a:ext cx="7772400" cy="4229100"/>
          </a:xfrm>
          <a:prstGeom prst="rect">
            <a:avLst/>
          </a:prstGeom>
        </p:spPr>
      </p:pic>
      <p:sp>
        <p:nvSpPr>
          <p:cNvPr id="2" name="任意多边形 1"/>
          <p:cNvSpPr/>
          <p:nvPr/>
        </p:nvSpPr>
        <p:spPr>
          <a:xfrm>
            <a:off x="8549640" y="5087111"/>
            <a:ext cx="332232" cy="577598"/>
          </a:xfrm>
          <a:custGeom>
            <a:avLst/>
            <a:gdLst/>
            <a:ahLst/>
            <a:cxnLst/>
            <a:rect l="0" t="0" r="0" b="0"/>
            <a:pathLst>
              <a:path w="332232" h="577598">
                <a:moveTo>
                  <a:pt x="0" y="411480"/>
                </a:moveTo>
                <a:lnTo>
                  <a:pt x="83057" y="411480"/>
                </a:lnTo>
                <a:lnTo>
                  <a:pt x="83057" y="0"/>
                </a:lnTo>
                <a:lnTo>
                  <a:pt x="249174" y="0"/>
                </a:lnTo>
                <a:lnTo>
                  <a:pt x="249174" y="411480"/>
                </a:lnTo>
                <a:lnTo>
                  <a:pt x="332231" y="411480"/>
                </a:lnTo>
                <a:lnTo>
                  <a:pt x="166116" y="577597"/>
                </a:lnTo>
                <a:close/>
              </a:path>
            </a:pathLst>
          </a:custGeom>
          <a:solidFill>
            <a:srgbClr val="000000">
              <a:alpha val="0"/>
            </a:srgbClr>
          </a:solidFill>
          <a:ln w="12700" cap="flat"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1615439" y="256034"/>
            <a:ext cx="1396216" cy="423386"/>
          </a:xfrm>
          <a:prstGeom prst="rect">
            <a:avLst/>
          </a:prstGeom>
          <a:noFill/>
        </p:spPr>
        <p:txBody>
          <a:bodyPr vert="horz" wrap="none" lIns="0" tIns="0" rIns="0" bIns="0" rtlCol="0">
            <a:spAutoFit/>
          </a:bodyPr>
          <a:lstStyle/>
          <a:p>
            <a:pPr>
              <a:lnSpc>
                <a:spcPts val="3389"/>
              </a:lnSpc>
            </a:pPr>
            <a:r>
              <a:rPr lang="en-US" altLang="zh-CN" sz="2796">
                <a:solidFill>
                  <a:srgbClr val="000000"/>
                </a:solidFill>
                <a:latin typeface="Times New Roman"/>
              </a:rPr>
              <a:t>NFL</a:t>
            </a:r>
            <a:r>
              <a:rPr lang="zh-CN" altLang="en-US" sz="2796">
                <a:solidFill>
                  <a:srgbClr val="000000"/>
                </a:solidFill>
                <a:latin typeface="微软雅黑"/>
              </a:rPr>
              <a:t>定理</a:t>
            </a:r>
          </a:p>
        </p:txBody>
      </p:sp>
      <p:sp>
        <p:nvSpPr>
          <p:cNvPr id="27" name="TextBox 26"/>
          <p:cNvSpPr txBox="1"/>
          <p:nvPr/>
        </p:nvSpPr>
        <p:spPr>
          <a:xfrm>
            <a:off x="7583171" y="4770755"/>
            <a:ext cx="2539157" cy="225703"/>
          </a:xfrm>
          <a:prstGeom prst="rect">
            <a:avLst/>
          </a:prstGeom>
          <a:noFill/>
        </p:spPr>
        <p:txBody>
          <a:bodyPr vert="horz" wrap="none" lIns="0" tIns="0" rIns="0" bIns="0" rtlCol="0">
            <a:spAutoFit/>
          </a:bodyPr>
          <a:lstStyle/>
          <a:p>
            <a:pPr>
              <a:lnSpc>
                <a:spcPts val="1730"/>
              </a:lnSpc>
            </a:pPr>
            <a:r>
              <a:rPr lang="zh-CN" altLang="en-US">
                <a:solidFill>
                  <a:srgbClr val="FF0000"/>
                </a:solidFill>
                <a:latin typeface="微软雅黑"/>
              </a:rPr>
              <a:t>总误差与学习算法无关！</a:t>
            </a:r>
          </a:p>
        </p:txBody>
      </p:sp>
      <p:sp>
        <p:nvSpPr>
          <p:cNvPr id="28" name="TextBox 27"/>
          <p:cNvSpPr txBox="1"/>
          <p:nvPr/>
        </p:nvSpPr>
        <p:spPr>
          <a:xfrm>
            <a:off x="7624572" y="5853379"/>
            <a:ext cx="2462213" cy="304122"/>
          </a:xfrm>
          <a:prstGeom prst="rect">
            <a:avLst/>
          </a:prstGeom>
          <a:noFill/>
        </p:spPr>
        <p:txBody>
          <a:bodyPr vert="horz" wrap="none" lIns="0" tIns="0" rIns="0" bIns="0" rtlCol="0">
            <a:spAutoFit/>
          </a:bodyPr>
          <a:lstStyle/>
          <a:p>
            <a:pPr>
              <a:lnSpc>
                <a:spcPts val="2306"/>
              </a:lnSpc>
            </a:pPr>
            <a:r>
              <a:rPr lang="zh-CN" altLang="en-US" sz="2400">
                <a:solidFill>
                  <a:srgbClr val="FF0000"/>
                </a:solidFill>
                <a:latin typeface="微软雅黑"/>
              </a:rPr>
              <a:t>所有算法一样好！</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123236" y="4118010"/>
            <a:ext cx="7899598" cy="356316"/>
          </a:xfrm>
          <a:prstGeom prst="rect">
            <a:avLst/>
          </a:prstGeom>
          <a:noFill/>
        </p:spPr>
        <p:txBody>
          <a:bodyPr vert="horz" wrap="none" lIns="0" tIns="0" rIns="0" bIns="0" rtlCol="0">
            <a:spAutoFit/>
          </a:bodyPr>
          <a:lstStyle/>
          <a:p>
            <a:pPr>
              <a:lnSpc>
                <a:spcPts val="2687"/>
              </a:lnSpc>
            </a:pPr>
            <a:r>
              <a:rPr lang="zh-CN" altLang="en-US" sz="2796" dirty="0">
                <a:solidFill>
                  <a:srgbClr val="FF0000"/>
                </a:solidFill>
                <a:latin typeface="微软雅黑"/>
              </a:rPr>
              <a:t>脱离具体问题，空泛地谈论“什么学习算法更好”</a:t>
            </a:r>
          </a:p>
        </p:txBody>
      </p:sp>
      <p:sp>
        <p:nvSpPr>
          <p:cNvPr id="29" name="TextBox 28"/>
          <p:cNvSpPr txBox="1"/>
          <p:nvPr/>
        </p:nvSpPr>
        <p:spPr>
          <a:xfrm>
            <a:off x="2121409" y="2955035"/>
            <a:ext cx="8309967" cy="304122"/>
          </a:xfrm>
          <a:prstGeom prst="rect">
            <a:avLst/>
          </a:prstGeom>
          <a:noFill/>
        </p:spPr>
        <p:txBody>
          <a:bodyPr vert="horz" wrap="none" lIns="0" tIns="0" rIns="0" bIns="0" rtlCol="0">
            <a:spAutoFit/>
          </a:bodyPr>
          <a:lstStyle/>
          <a:p>
            <a:pPr>
              <a:lnSpc>
                <a:spcPts val="2306"/>
              </a:lnSpc>
            </a:pPr>
            <a:r>
              <a:rPr lang="zh-CN" altLang="en-US" sz="2400">
                <a:solidFill>
                  <a:srgbClr val="000000"/>
                </a:solidFill>
                <a:latin typeface="微软雅黑"/>
              </a:rPr>
              <a:t>实际情形并非如此；我们通常只关注自己正在试图解决的问题</a:t>
            </a:r>
          </a:p>
        </p:txBody>
      </p:sp>
      <p:sp>
        <p:nvSpPr>
          <p:cNvPr id="26" name="TextBox 25"/>
          <p:cNvSpPr txBox="1"/>
          <p:nvPr/>
        </p:nvSpPr>
        <p:spPr>
          <a:xfrm>
            <a:off x="1934424" y="1913216"/>
            <a:ext cx="7425110" cy="304122"/>
          </a:xfrm>
          <a:prstGeom prst="rect">
            <a:avLst/>
          </a:prstGeom>
          <a:noFill/>
        </p:spPr>
        <p:txBody>
          <a:bodyPr vert="horz" wrap="none" lIns="0" tIns="0" rIns="0" bIns="0" rtlCol="0">
            <a:spAutoFit/>
          </a:bodyPr>
          <a:lstStyle/>
          <a:p>
            <a:pPr marL="342900" indent="-342900">
              <a:lnSpc>
                <a:spcPts val="2306"/>
              </a:lnSpc>
              <a:buFont typeface="Wingdings" panose="05000000000000000000" pitchFamily="2" charset="2"/>
              <a:buChar char="n"/>
            </a:pPr>
            <a:r>
              <a:rPr lang="zh-CN" altLang="en-US" sz="2400" dirty="0">
                <a:solidFill>
                  <a:srgbClr val="0000FF"/>
                </a:solidFill>
                <a:latin typeface="微软雅黑"/>
              </a:rPr>
              <a:t>所有“问题”出现的机会相同、或所有问题同等重要</a:t>
            </a:r>
          </a:p>
        </p:txBody>
      </p:sp>
      <p:sp>
        <p:nvSpPr>
          <p:cNvPr id="24" name="TextBox 23"/>
          <p:cNvSpPr txBox="1"/>
          <p:nvPr/>
        </p:nvSpPr>
        <p:spPr>
          <a:xfrm>
            <a:off x="697707" y="404182"/>
            <a:ext cx="2473434" cy="423386"/>
          </a:xfrm>
          <a:prstGeom prst="rect">
            <a:avLst/>
          </a:prstGeom>
          <a:noFill/>
        </p:spPr>
        <p:txBody>
          <a:bodyPr vert="horz" wrap="none" lIns="0" tIns="0" rIns="0" bIns="0" rtlCol="0">
            <a:spAutoFit/>
          </a:bodyPr>
          <a:lstStyle/>
          <a:p>
            <a:pPr>
              <a:lnSpc>
                <a:spcPts val="3389"/>
              </a:lnSpc>
            </a:pPr>
            <a:r>
              <a:rPr lang="en-US" altLang="zh-CN" sz="2796" dirty="0">
                <a:solidFill>
                  <a:srgbClr val="000000"/>
                </a:solidFill>
                <a:latin typeface="Times New Roman"/>
              </a:rPr>
              <a:t>NFL</a:t>
            </a:r>
            <a:r>
              <a:rPr lang="zh-CN" altLang="en-US" sz="2796" dirty="0">
                <a:solidFill>
                  <a:srgbClr val="000000"/>
                </a:solidFill>
                <a:latin typeface="微软雅黑"/>
              </a:rPr>
              <a:t>定理的寓意</a:t>
            </a:r>
          </a:p>
        </p:txBody>
      </p:sp>
      <p:sp>
        <p:nvSpPr>
          <p:cNvPr id="25" name="TextBox 24"/>
          <p:cNvSpPr txBox="1"/>
          <p:nvPr/>
        </p:nvSpPr>
        <p:spPr>
          <a:xfrm>
            <a:off x="1341821" y="1219568"/>
            <a:ext cx="3390352" cy="361637"/>
          </a:xfrm>
          <a:prstGeom prst="rect">
            <a:avLst/>
          </a:prstGeom>
          <a:noFill/>
        </p:spPr>
        <p:txBody>
          <a:bodyPr vert="horz" wrap="none" lIns="0" tIns="0" rIns="0" bIns="0" rtlCol="0">
            <a:spAutoFit/>
          </a:bodyPr>
          <a:lstStyle/>
          <a:p>
            <a:pPr marL="342900" indent="-342900">
              <a:lnSpc>
                <a:spcPts val="2909"/>
              </a:lnSpc>
              <a:buFont typeface="Wingdings" panose="05000000000000000000" pitchFamily="2" charset="2"/>
              <a:buChar char="p"/>
            </a:pPr>
            <a:r>
              <a:rPr lang="en-US" altLang="zh-CN" sz="2400" dirty="0">
                <a:solidFill>
                  <a:srgbClr val="0000FF"/>
                </a:solidFill>
                <a:latin typeface="Times New Roman"/>
              </a:rPr>
              <a:t>NFL</a:t>
            </a:r>
            <a:r>
              <a:rPr lang="zh-CN" altLang="en-US" sz="2400" dirty="0">
                <a:solidFill>
                  <a:srgbClr val="0000FF"/>
                </a:solidFill>
                <a:latin typeface="微软雅黑"/>
              </a:rPr>
              <a:t>定理的重要前提：</a:t>
            </a:r>
          </a:p>
        </p:txBody>
      </p:sp>
      <p:sp>
        <p:nvSpPr>
          <p:cNvPr id="28" name="TextBox 27"/>
          <p:cNvSpPr txBox="1"/>
          <p:nvPr/>
        </p:nvSpPr>
        <p:spPr>
          <a:xfrm>
            <a:off x="5010023" y="4532538"/>
            <a:ext cx="1901161" cy="356316"/>
          </a:xfrm>
          <a:prstGeom prst="rect">
            <a:avLst/>
          </a:prstGeom>
          <a:noFill/>
        </p:spPr>
        <p:txBody>
          <a:bodyPr vert="horz" wrap="none" lIns="0" tIns="0" rIns="0" bIns="0" rtlCol="0">
            <a:spAutoFit/>
          </a:bodyPr>
          <a:lstStyle/>
          <a:p>
            <a:pPr>
              <a:lnSpc>
                <a:spcPts val="2687"/>
              </a:lnSpc>
            </a:pPr>
            <a:r>
              <a:rPr lang="zh-CN" altLang="en-US" sz="2796">
                <a:solidFill>
                  <a:srgbClr val="FF0000"/>
                </a:solidFill>
                <a:latin typeface="微软雅黑"/>
              </a:rPr>
              <a:t>毫无意义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475F2974-A565-48EB-BE06-0BED6BD5DC9C}" type="datetime1">
              <a:rPr lang="zh-CN" altLang="en-US" smtClean="0"/>
              <a:t>2020/9/29</a:t>
            </a:fld>
            <a:endParaRPr lang="en-US" altLang="zh-CN" dirty="0"/>
          </a:p>
        </p:txBody>
      </p:sp>
      <p:sp>
        <p:nvSpPr>
          <p:cNvPr id="3" name="灯片编号占位符 2"/>
          <p:cNvSpPr>
            <a:spLocks noGrp="1"/>
          </p:cNvSpPr>
          <p:nvPr>
            <p:ph type="sldNum" sz="quarter" idx="11"/>
          </p:nvPr>
        </p:nvSpPr>
        <p:spPr/>
        <p:txBody>
          <a:bodyPr/>
          <a:lstStyle/>
          <a:p>
            <a:fld id="{8A43780D-5C61-47C7-84FD-DBDC025933FC}" type="slidenum">
              <a:rPr lang="en-US" altLang="zh-CN" smtClean="0"/>
              <a:t>55</a:t>
            </a:fld>
            <a:endParaRPr lang="en-US" altLang="zh-CN"/>
          </a:p>
        </p:txBody>
      </p:sp>
      <p:sp>
        <p:nvSpPr>
          <p:cNvPr id="4" name="Rectangle 4"/>
          <p:cNvSpPr>
            <a:spLocks noChangeArrowheads="1"/>
          </p:cNvSpPr>
          <p:nvPr/>
        </p:nvSpPr>
        <p:spPr bwMode="auto">
          <a:xfrm>
            <a:off x="3949519" y="3033479"/>
            <a:ext cx="45497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4800" b="1">
                <a:solidFill>
                  <a:schemeClr val="tx2"/>
                </a:solidFill>
                <a:latin typeface="Verdana" panose="020B0604030504040204" pitchFamily="34" charset="0"/>
                <a:ea typeface="方正隶书简体" pitchFamily="65" charset="-122"/>
              </a:defRPr>
            </a:lvl1pPr>
            <a:lvl2pPr marL="742950" indent="-285750" eaLnBrk="0" hangingPunct="0">
              <a:defRPr sz="4800" b="1">
                <a:solidFill>
                  <a:schemeClr val="tx2"/>
                </a:solidFill>
                <a:latin typeface="Verdana" panose="020B0604030504040204" pitchFamily="34" charset="0"/>
                <a:ea typeface="方正隶书简体" pitchFamily="65" charset="-122"/>
              </a:defRPr>
            </a:lvl2pPr>
            <a:lvl3pPr marL="1143000" indent="-228600" eaLnBrk="0" hangingPunct="0">
              <a:defRPr sz="4800" b="1">
                <a:solidFill>
                  <a:schemeClr val="tx2"/>
                </a:solidFill>
                <a:latin typeface="Verdana" panose="020B0604030504040204" pitchFamily="34" charset="0"/>
                <a:ea typeface="方正隶书简体" pitchFamily="65" charset="-122"/>
              </a:defRPr>
            </a:lvl3pPr>
            <a:lvl4pPr marL="1600200" indent="-228600" eaLnBrk="0" hangingPunct="0">
              <a:defRPr sz="4800" b="1">
                <a:solidFill>
                  <a:schemeClr val="tx2"/>
                </a:solidFill>
                <a:latin typeface="Verdana" panose="020B0604030504040204" pitchFamily="34" charset="0"/>
                <a:ea typeface="方正隶书简体" pitchFamily="65" charset="-122"/>
              </a:defRPr>
            </a:lvl4pPr>
            <a:lvl5pPr marL="2057400" indent="-228600" eaLnBrk="0" hangingPunct="0">
              <a:defRPr sz="4800" b="1">
                <a:solidFill>
                  <a:schemeClr val="tx2"/>
                </a:solidFill>
                <a:latin typeface="Verdana" panose="020B0604030504040204" pitchFamily="34" charset="0"/>
                <a:ea typeface="方正隶书简体" pitchFamily="65" charset="-122"/>
              </a:defRPr>
            </a:lvl5pPr>
            <a:lvl6pPr marL="25146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6pPr>
            <a:lvl7pPr marL="29718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7pPr>
            <a:lvl8pPr marL="34290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8pPr>
            <a:lvl9pPr marL="38862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9pPr>
          </a:lstStyle>
          <a:p>
            <a:pPr algn="ctr" eaLnBrk="1" hangingPunct="1">
              <a:lnSpc>
                <a:spcPct val="90000"/>
              </a:lnSpc>
              <a:spcBef>
                <a:spcPct val="20000"/>
              </a:spcBef>
              <a:buClr>
                <a:schemeClr val="hlink"/>
              </a:buClr>
              <a:buFont typeface="Wingdings" panose="05000000000000000000" pitchFamily="2" charset="2"/>
              <a:buNone/>
            </a:pPr>
            <a:r>
              <a:rPr lang="zh-CN" altLang="en-US" sz="4000" dirty="0">
                <a:solidFill>
                  <a:schemeClr val="tx1"/>
                </a:solidFill>
                <a:latin typeface="华文楷体" panose="02010600040101010101" pitchFamily="2" charset="-122"/>
                <a:ea typeface="华文楷体" panose="02010600040101010101" pitchFamily="2" charset="-122"/>
              </a:rPr>
              <a:t>本章结束</a:t>
            </a:r>
            <a:endParaRPr lang="en-US" altLang="zh-CN" sz="28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4294967295"/>
          </p:nvPr>
        </p:nvSpPr>
        <p:spPr>
          <a:xfrm>
            <a:off x="443757" y="1761247"/>
            <a:ext cx="11537950" cy="4840288"/>
          </a:xfrm>
        </p:spPr>
        <p:txBody>
          <a:bodyPr>
            <a:normAutofit/>
          </a:bodyPr>
          <a:lstStyle/>
          <a:p>
            <a:pPr marL="0" indent="0">
              <a:buNone/>
            </a:pPr>
            <a:r>
              <a:rPr lang="zh-CN" altLang="en-US" b="1" dirty="0">
                <a:solidFill>
                  <a:srgbClr val="C00000"/>
                </a:solidFill>
              </a:rPr>
              <a:t>维基百科：</a:t>
            </a:r>
            <a:endParaRPr lang="en-US" altLang="zh-CN" b="1" dirty="0">
              <a:solidFill>
                <a:srgbClr val="C00000"/>
              </a:solidFill>
            </a:endParaRPr>
          </a:p>
          <a:p>
            <a:r>
              <a:rPr lang="zh-CN" altLang="en-US" dirty="0"/>
              <a:t>机器学习有下面几种</a:t>
            </a:r>
            <a:r>
              <a:rPr lang="zh-CN" altLang="en-US" dirty="0">
                <a:solidFill>
                  <a:srgbClr val="C00000"/>
                </a:solidFill>
              </a:rPr>
              <a:t>定义</a:t>
            </a:r>
            <a:r>
              <a:rPr lang="zh-CN" altLang="en-US" dirty="0"/>
              <a:t>： </a:t>
            </a:r>
            <a:endParaRPr lang="en-US" altLang="zh-CN" dirty="0"/>
          </a:p>
          <a:p>
            <a:pPr lvl="1"/>
            <a:r>
              <a:rPr lang="zh-CN" altLang="en-US" dirty="0"/>
              <a:t>“机器学习是一门人工智能的科学，该领域的主要研究对象是人工智能，特别是如何在经验学习中改善具体算法的性能”。</a:t>
            </a:r>
            <a:endParaRPr lang="en-US" altLang="zh-CN" dirty="0"/>
          </a:p>
          <a:p>
            <a:pPr lvl="1"/>
            <a:r>
              <a:rPr lang="zh-CN" altLang="en-US" dirty="0"/>
              <a:t>“机器学习是对能通过经验自动改进的计算机算法的研究”。 </a:t>
            </a:r>
            <a:endParaRPr lang="en-US" altLang="zh-CN" dirty="0"/>
          </a:p>
          <a:p>
            <a:pPr lvl="1"/>
            <a:r>
              <a:rPr lang="zh-CN" altLang="en-US" dirty="0"/>
              <a:t>“机器学习是用数据或以往的经验，以此优化计算机程序的性能标准。” </a:t>
            </a:r>
            <a:endParaRPr lang="en-US" altLang="zh-CN" dirty="0"/>
          </a:p>
          <a:p>
            <a:pPr lvl="1"/>
            <a:r>
              <a:rPr lang="zh-CN" altLang="en-US" dirty="0">
                <a:solidFill>
                  <a:srgbClr val="00B0F0"/>
                </a:solidFill>
              </a:rPr>
              <a:t>英文定义</a:t>
            </a:r>
            <a:r>
              <a:rPr lang="zh-CN" altLang="en-US" dirty="0"/>
              <a:t>：</a:t>
            </a:r>
            <a:r>
              <a:rPr lang="en-US" altLang="zh-CN" dirty="0"/>
              <a:t>A computer program is said to learn from experience E with respect to some class of tasks T and performance measure P, if its performance at tasks in T, as measured by P, improves with experience E.</a:t>
            </a:r>
            <a:endParaRPr lang="zh-CN" altLang="en-US" dirty="0"/>
          </a:p>
        </p:txBody>
      </p:sp>
      <p:sp>
        <p:nvSpPr>
          <p:cNvPr id="13" name="标题 1"/>
          <p:cNvSpPr txBox="1"/>
          <p:nvPr/>
        </p:nvSpPr>
        <p:spPr>
          <a:xfrm>
            <a:off x="598768" y="-17755"/>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机器学习定义</a:t>
            </a:r>
          </a:p>
        </p:txBody>
      </p:sp>
      <p:sp>
        <p:nvSpPr>
          <p:cNvPr id="4" name="TextBox 25">
            <a:extLst>
              <a:ext uri="{FF2B5EF4-FFF2-40B4-BE49-F238E27FC236}">
                <a16:creationId xmlns:a16="http://schemas.microsoft.com/office/drawing/2014/main" id="{A11DC9A4-889D-4D8A-83D1-1C8136933273}"/>
              </a:ext>
            </a:extLst>
          </p:cNvPr>
          <p:cNvSpPr txBox="1"/>
          <p:nvPr/>
        </p:nvSpPr>
        <p:spPr>
          <a:xfrm>
            <a:off x="520947" y="1293868"/>
            <a:ext cx="11836574" cy="289118"/>
          </a:xfrm>
          <a:prstGeom prst="rect">
            <a:avLst/>
          </a:prstGeom>
          <a:noFill/>
        </p:spPr>
        <p:txBody>
          <a:bodyPr vert="horz" wrap="none" lIns="0" tIns="0" rIns="0" bIns="0" rtlCol="0">
            <a:spAutoFit/>
          </a:bodyPr>
          <a:lstStyle/>
          <a:p>
            <a:pPr marL="342900" marR="0" lvl="0" indent="-342900" algn="l" defTabSz="914400" rtl="0" eaLnBrk="1" fontAlgn="auto" latinLnBrk="0" hangingPunct="1">
              <a:lnSpc>
                <a:spcPts val="2018"/>
              </a:lnSpc>
              <a:spcBef>
                <a:spcPts val="0"/>
              </a:spcBef>
              <a:spcAft>
                <a:spcPts val="0"/>
              </a:spcAft>
              <a:buClrTx/>
              <a:buSzTx/>
              <a:buFont typeface="Wingdings" panose="05000000000000000000" pitchFamily="2" charset="2"/>
              <a:buChar char="p"/>
              <a:tabLst/>
              <a:defRPr/>
            </a:pPr>
            <a:r>
              <a:rPr kumimoji="0" lang="zh-CN" altLang="en-US" sz="2800" b="0" i="0" u="none" strike="noStrike" kern="1200" cap="none" spc="0" normalizeH="0" baseline="0" noProof="0" dirty="0">
                <a:ln>
                  <a:noFill/>
                </a:ln>
                <a:solidFill>
                  <a:srgbClr val="FF0000"/>
                </a:solidFill>
                <a:effectLst/>
                <a:uLnTx/>
                <a:uFillTx/>
                <a:latin typeface="微软雅黑"/>
                <a:ea typeface="华文楷体" panose="02010600040101010101" pitchFamily="2" charset="-122"/>
                <a:cs typeface="+mn-cs"/>
              </a:rPr>
              <a:t>机器学习是从人工智能中产生的一个重要学科分支，是实现智能化关键</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5171.tmp"/>
          <p:cNvPicPr>
            <a:picLocks/>
          </p:cNvPicPr>
          <p:nvPr/>
        </p:nvPicPr>
        <p:blipFill>
          <a:blip r:embed="rId2" cstate="print"/>
          <a:stretch>
            <a:fillRect/>
          </a:stretch>
        </p:blipFill>
        <p:spPr>
          <a:xfrm>
            <a:off x="841442" y="1235413"/>
            <a:ext cx="9518515" cy="5024878"/>
          </a:xfrm>
          <a:prstGeom prst="rect">
            <a:avLst/>
          </a:prstGeom>
        </p:spPr>
      </p:pic>
      <p:sp>
        <p:nvSpPr>
          <p:cNvPr id="25" name="TextBox 24"/>
          <p:cNvSpPr txBox="1"/>
          <p:nvPr/>
        </p:nvSpPr>
        <p:spPr>
          <a:xfrm>
            <a:off x="690880" y="481156"/>
            <a:ext cx="1949252" cy="393826"/>
          </a:xfrm>
          <a:prstGeom prst="rect">
            <a:avLst/>
          </a:prstGeom>
          <a:noFill/>
        </p:spPr>
        <p:txBody>
          <a:bodyPr vert="horz" wrap="none" lIns="0" tIns="0" rIns="0" bIns="0" rtlCol="0">
            <a:spAutoFit/>
          </a:bodyPr>
          <a:lstStyle/>
          <a:p>
            <a:pPr marL="0" marR="0" lvl="0" indent="0" algn="l" defTabSz="914400" rtl="0" eaLnBrk="1" fontAlgn="base" latinLnBrk="0" hangingPunct="1">
              <a:lnSpc>
                <a:spcPts val="2687"/>
              </a:lnSpc>
              <a:spcBef>
                <a:spcPct val="0"/>
              </a:spcBef>
              <a:spcAft>
                <a:spcPct val="0"/>
              </a:spcAft>
              <a:buClrTx/>
              <a:buSzTx/>
              <a:buFontTx/>
              <a:buNone/>
              <a:tabLst/>
              <a:defRPr/>
            </a:pPr>
            <a:r>
              <a:rPr kumimoji="0" lang="zh-CN" altLang="en-US" sz="3800" b="1" i="0" u="none" strike="noStrike" kern="1200" cap="none" spc="0" normalizeH="0" baseline="0" noProof="0" dirty="0">
                <a:ln>
                  <a:noFill/>
                </a:ln>
                <a:solidFill>
                  <a:srgbClr val="000000"/>
                </a:solidFill>
                <a:effectLst/>
                <a:uLnTx/>
                <a:uFillTx/>
                <a:latin typeface="Corbel"/>
                <a:ea typeface="华文楷体" panose="02010600040101010101" pitchFamily="2" charset="-122"/>
                <a:cs typeface="+mn-cs"/>
              </a:rPr>
              <a:t>机器学习</a:t>
            </a:r>
          </a:p>
        </p:txBody>
      </p:sp>
    </p:spTree>
    <p:extLst>
      <p:ext uri="{BB962C8B-B14F-4D97-AF65-F5344CB8AC3E}">
        <p14:creationId xmlns:p14="http://schemas.microsoft.com/office/powerpoint/2010/main" val="328578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5395.tmp"/>
          <p:cNvPicPr>
            <a:picLocks/>
          </p:cNvPicPr>
          <p:nvPr/>
        </p:nvPicPr>
        <p:blipFill>
          <a:blip r:embed="rId2" cstate="print"/>
          <a:stretch>
            <a:fillRect/>
          </a:stretch>
        </p:blipFill>
        <p:spPr>
          <a:xfrm>
            <a:off x="1850159" y="1151176"/>
            <a:ext cx="8428672" cy="4863544"/>
          </a:xfrm>
          <a:prstGeom prst="rect">
            <a:avLst/>
          </a:prstGeom>
        </p:spPr>
      </p:pic>
      <p:sp>
        <p:nvSpPr>
          <p:cNvPr id="26" name="TextBox 25"/>
          <p:cNvSpPr txBox="1"/>
          <p:nvPr/>
        </p:nvSpPr>
        <p:spPr>
          <a:xfrm>
            <a:off x="609600" y="486964"/>
            <a:ext cx="1949252" cy="393826"/>
          </a:xfrm>
          <a:prstGeom prst="rect">
            <a:avLst/>
          </a:prstGeom>
          <a:noFill/>
        </p:spPr>
        <p:txBody>
          <a:bodyPr vert="horz" wrap="none" lIns="0" tIns="0" rIns="0" bIns="0" rtlCol="0">
            <a:spAutoFit/>
          </a:bodyPr>
          <a:lstStyle/>
          <a:p>
            <a:pPr fontAlgn="base">
              <a:lnSpc>
                <a:spcPts val="2687"/>
              </a:lnSpc>
              <a:spcBef>
                <a:spcPct val="0"/>
              </a:spcBef>
              <a:spcAft>
                <a:spcPct val="0"/>
              </a:spcAft>
            </a:pPr>
            <a:r>
              <a:rPr lang="zh-CN" altLang="en-US" sz="3800" b="1" dirty="0">
                <a:solidFill>
                  <a:schemeClr val="tx2"/>
                </a:solidFill>
                <a:latin typeface="+mj-lt"/>
                <a:ea typeface="+mj-ea"/>
                <a:cs typeface="+mj-cs"/>
              </a:rPr>
              <a:t>机器学习</a:t>
            </a:r>
          </a:p>
        </p:txBody>
      </p:sp>
      <p:sp>
        <p:nvSpPr>
          <p:cNvPr id="27" name="TextBox 26"/>
          <p:cNvSpPr txBox="1"/>
          <p:nvPr/>
        </p:nvSpPr>
        <p:spPr>
          <a:xfrm>
            <a:off x="4923409" y="1254343"/>
            <a:ext cx="2257028" cy="556178"/>
          </a:xfrm>
          <a:prstGeom prst="rect">
            <a:avLst/>
          </a:prstGeom>
          <a:noFill/>
        </p:spPr>
        <p:txBody>
          <a:bodyPr vert="horz" wrap="none" lIns="0" tIns="0" rIns="0" bIns="0" rtlCol="0">
            <a:spAutoFit/>
          </a:bodyPr>
          <a:lstStyle/>
          <a:p>
            <a:pPr>
              <a:lnSpc>
                <a:spcPts val="4232"/>
              </a:lnSpc>
            </a:pPr>
            <a:r>
              <a:rPr lang="zh-CN" altLang="en-US" sz="4404">
                <a:solidFill>
                  <a:srgbClr val="FF0000"/>
                </a:solidFill>
                <a:latin typeface="微软雅黑"/>
              </a:rPr>
              <a:t>机器学习</a:t>
            </a:r>
          </a:p>
        </p:txBody>
      </p:sp>
      <p:sp>
        <p:nvSpPr>
          <p:cNvPr id="28" name="TextBox 27"/>
          <p:cNvSpPr txBox="1"/>
          <p:nvPr/>
        </p:nvSpPr>
        <p:spPr>
          <a:xfrm>
            <a:off x="3737736" y="1910847"/>
            <a:ext cx="4653518" cy="512961"/>
          </a:xfrm>
          <a:prstGeom prst="rect">
            <a:avLst/>
          </a:prstGeom>
          <a:noFill/>
        </p:spPr>
        <p:txBody>
          <a:bodyPr vert="horz" wrap="none" lIns="0" tIns="0" rIns="0" bIns="0" rtlCol="0">
            <a:spAutoFit/>
          </a:bodyPr>
          <a:lstStyle/>
          <a:p>
            <a:pPr>
              <a:lnSpc>
                <a:spcPts val="3977"/>
              </a:lnSpc>
            </a:pPr>
            <a:r>
              <a:rPr lang="zh-CN" altLang="en-US" sz="3602">
                <a:solidFill>
                  <a:srgbClr val="000000"/>
                </a:solidFill>
                <a:latin typeface="微软雅黑"/>
              </a:rPr>
              <a:t>（</a:t>
            </a:r>
            <a:r>
              <a:rPr lang="en-US" altLang="zh-CN" sz="3602">
                <a:solidFill>
                  <a:srgbClr val="000000"/>
                </a:solidFill>
                <a:latin typeface="Palatino Linotype"/>
              </a:rPr>
              <a:t>Machine Learning</a:t>
            </a:r>
            <a:r>
              <a:rPr lang="zh-CN" altLang="en-US" sz="3602">
                <a:solidFill>
                  <a:srgbClr val="000000"/>
                </a:solidFill>
                <a:latin typeface="微软雅黑"/>
              </a:rPr>
              <a:t>）</a:t>
            </a:r>
          </a:p>
        </p:txBody>
      </p:sp>
      <p:sp>
        <p:nvSpPr>
          <p:cNvPr id="29" name="TextBox 28"/>
          <p:cNvSpPr txBox="1"/>
          <p:nvPr/>
        </p:nvSpPr>
        <p:spPr>
          <a:xfrm>
            <a:off x="2442509" y="2737796"/>
            <a:ext cx="2590453" cy="318292"/>
          </a:xfrm>
          <a:prstGeom prst="rect">
            <a:avLst/>
          </a:prstGeom>
          <a:noFill/>
        </p:spPr>
        <p:txBody>
          <a:bodyPr vert="horz" wrap="none" lIns="0" tIns="0" rIns="0" bIns="0" rtlCol="0">
            <a:spAutoFit/>
          </a:bodyPr>
          <a:lstStyle/>
          <a:p>
            <a:pPr>
              <a:lnSpc>
                <a:spcPts val="2431"/>
              </a:lnSpc>
            </a:pPr>
            <a:r>
              <a:rPr lang="zh-CN" altLang="en-US" sz="2530" dirty="0">
                <a:solidFill>
                  <a:srgbClr val="000000"/>
                </a:solidFill>
                <a:latin typeface="微软雅黑"/>
              </a:rPr>
              <a:t>究竟是什么东东？</a:t>
            </a:r>
          </a:p>
        </p:txBody>
      </p:sp>
      <p:sp>
        <p:nvSpPr>
          <p:cNvPr id="30" name="TextBox 29"/>
          <p:cNvSpPr txBox="1"/>
          <p:nvPr/>
        </p:nvSpPr>
        <p:spPr>
          <a:xfrm>
            <a:off x="6986271" y="3851592"/>
            <a:ext cx="1846659" cy="461024"/>
          </a:xfrm>
          <a:prstGeom prst="rect">
            <a:avLst/>
          </a:prstGeom>
          <a:noFill/>
        </p:spPr>
        <p:txBody>
          <a:bodyPr vert="horz" wrap="none" lIns="0" tIns="0" rIns="0" bIns="0" rtlCol="0">
            <a:spAutoFit/>
          </a:bodyPr>
          <a:lstStyle/>
          <a:p>
            <a:pPr>
              <a:lnSpc>
                <a:spcPts val="3460"/>
              </a:lnSpc>
            </a:pPr>
            <a:r>
              <a:rPr lang="zh-CN" altLang="en-US" sz="3600" dirty="0">
                <a:solidFill>
                  <a:srgbClr val="0000FF"/>
                </a:solidFill>
                <a:latin typeface="微软雅黑"/>
              </a:rPr>
              <a:t>看个例子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5608.tmp"/>
          <p:cNvPicPr>
            <a:picLocks/>
          </p:cNvPicPr>
          <p:nvPr/>
        </p:nvPicPr>
        <p:blipFill>
          <a:blip r:embed="rId2" cstate="print"/>
          <a:stretch>
            <a:fillRect/>
          </a:stretch>
        </p:blipFill>
        <p:spPr>
          <a:xfrm>
            <a:off x="1725270" y="1026314"/>
            <a:ext cx="8688730" cy="5272821"/>
          </a:xfrm>
          <a:prstGeom prst="rect">
            <a:avLst/>
          </a:prstGeom>
        </p:spPr>
      </p:pic>
      <p:pic>
        <p:nvPicPr>
          <p:cNvPr id="3" name="图片 2" descr="ws_5618.tmp"/>
          <p:cNvPicPr>
            <a:picLocks/>
          </p:cNvPicPr>
          <p:nvPr/>
        </p:nvPicPr>
        <p:blipFill>
          <a:blip r:embed="rId3" cstate="print"/>
          <a:stretch>
            <a:fillRect/>
          </a:stretch>
        </p:blipFill>
        <p:spPr>
          <a:xfrm>
            <a:off x="2725194" y="3017121"/>
            <a:ext cx="5308600" cy="2814565"/>
          </a:xfrm>
          <a:prstGeom prst="rect">
            <a:avLst/>
          </a:prstGeom>
        </p:spPr>
      </p:pic>
      <p:sp>
        <p:nvSpPr>
          <p:cNvPr id="26" name="TextBox 25"/>
          <p:cNvSpPr txBox="1"/>
          <p:nvPr/>
        </p:nvSpPr>
        <p:spPr>
          <a:xfrm>
            <a:off x="600210" y="395064"/>
            <a:ext cx="3231654" cy="356316"/>
          </a:xfrm>
          <a:prstGeom prst="rect">
            <a:avLst/>
          </a:prstGeom>
          <a:noFill/>
        </p:spPr>
        <p:txBody>
          <a:bodyPr vert="horz" wrap="none" lIns="0" tIns="0" rIns="0" bIns="0" rtlCol="0">
            <a:spAutoFit/>
          </a:bodyPr>
          <a:lstStyle/>
          <a:p>
            <a:pPr>
              <a:lnSpc>
                <a:spcPts val="2687"/>
              </a:lnSpc>
            </a:pPr>
            <a:r>
              <a:rPr lang="zh-CN" altLang="en-US" sz="2796" dirty="0">
                <a:solidFill>
                  <a:srgbClr val="000000"/>
                </a:solidFill>
                <a:latin typeface="微软雅黑"/>
              </a:rPr>
              <a:t>“文献筛选”的故事</a:t>
            </a:r>
          </a:p>
        </p:txBody>
      </p:sp>
      <p:sp>
        <p:nvSpPr>
          <p:cNvPr id="27" name="TextBox 26"/>
          <p:cNvSpPr txBox="1"/>
          <p:nvPr/>
        </p:nvSpPr>
        <p:spPr>
          <a:xfrm>
            <a:off x="1631900" y="6483424"/>
            <a:ext cx="2729593" cy="205697"/>
          </a:xfrm>
          <a:prstGeom prst="rect">
            <a:avLst/>
          </a:prstGeom>
          <a:noFill/>
        </p:spPr>
        <p:txBody>
          <a:bodyPr vert="horz" wrap="none" lIns="0" tIns="0" rIns="0" bIns="0" rtlCol="0">
            <a:spAutoFit/>
          </a:bodyPr>
          <a:lstStyle/>
          <a:p>
            <a:pPr>
              <a:lnSpc>
                <a:spcPts val="1702"/>
              </a:lnSpc>
            </a:pPr>
            <a:r>
              <a:rPr lang="en-US" altLang="zh-CN" sz="1404">
                <a:solidFill>
                  <a:srgbClr val="C00000"/>
                </a:solidFill>
                <a:latin typeface="Times New Roman"/>
              </a:rPr>
              <a:t>[C. Brodley et al., AI Magazine 2012]</a:t>
            </a:r>
            <a:endParaRPr lang="zh-CN" altLang="en-US" sz="1404">
              <a:solidFill>
                <a:srgbClr val="C00000"/>
              </a:solidFill>
              <a:latin typeface="Times New Roman"/>
            </a:endParaRPr>
          </a:p>
        </p:txBody>
      </p:sp>
      <p:sp>
        <p:nvSpPr>
          <p:cNvPr id="28" name="TextBox 27"/>
          <p:cNvSpPr txBox="1"/>
          <p:nvPr/>
        </p:nvSpPr>
        <p:spPr>
          <a:xfrm>
            <a:off x="914400" y="1532968"/>
            <a:ext cx="10739119" cy="702565"/>
          </a:xfrm>
          <a:prstGeom prst="rect">
            <a:avLst/>
          </a:prstGeom>
          <a:noFill/>
        </p:spPr>
        <p:txBody>
          <a:bodyPr vert="horz" wrap="square" lIns="0" tIns="0" rIns="0" bIns="0" rtlCol="0">
            <a:spAutoFit/>
          </a:bodyPr>
          <a:lstStyle/>
          <a:p>
            <a:pPr>
              <a:lnSpc>
                <a:spcPts val="2708"/>
              </a:lnSpc>
            </a:pPr>
            <a:r>
              <a:rPr lang="zh-CN" altLang="en-US" sz="2796" dirty="0">
                <a:solidFill>
                  <a:srgbClr val="000000"/>
                </a:solidFill>
                <a:latin typeface="微软雅黑"/>
              </a:rPr>
              <a:t>在“循证医学”</a:t>
            </a:r>
            <a:r>
              <a:rPr lang="zh-CN" altLang="en-US" sz="2004" dirty="0">
                <a:solidFill>
                  <a:srgbClr val="000000"/>
                </a:solidFill>
                <a:latin typeface="微软雅黑"/>
              </a:rPr>
              <a:t>（</a:t>
            </a:r>
            <a:r>
              <a:rPr lang="en-US" altLang="zh-CN" sz="2004" dirty="0">
                <a:solidFill>
                  <a:srgbClr val="000000"/>
                </a:solidFill>
                <a:latin typeface="Times New Roman"/>
              </a:rPr>
              <a:t>evidence-based medicine</a:t>
            </a:r>
            <a:r>
              <a:rPr lang="zh-CN" altLang="en-US" sz="2004" dirty="0">
                <a:solidFill>
                  <a:srgbClr val="000000"/>
                </a:solidFill>
                <a:latin typeface="微软雅黑"/>
              </a:rPr>
              <a:t>）</a:t>
            </a:r>
            <a:r>
              <a:rPr lang="zh-CN" altLang="en-US" sz="2796" dirty="0">
                <a:solidFill>
                  <a:srgbClr val="000000"/>
                </a:solidFill>
                <a:latin typeface="微软雅黑"/>
              </a:rPr>
              <a:t>中，针对特定的临床问题，先要对相关研究报告进行详尽评估</a:t>
            </a:r>
          </a:p>
        </p:txBody>
      </p:sp>
      <p:sp>
        <p:nvSpPr>
          <p:cNvPr id="29" name="TextBox 28"/>
          <p:cNvSpPr txBox="1"/>
          <p:nvPr/>
        </p:nvSpPr>
        <p:spPr>
          <a:xfrm>
            <a:off x="5442840" y="2431796"/>
            <a:ext cx="2063065" cy="273601"/>
          </a:xfrm>
          <a:prstGeom prst="rect">
            <a:avLst/>
          </a:prstGeom>
          <a:noFill/>
        </p:spPr>
        <p:txBody>
          <a:bodyPr vert="horz" wrap="square" lIns="0" tIns="0" rIns="0" bIns="0" rtlCol="0">
            <a:spAutoFit/>
          </a:bodyPr>
          <a:lstStyle/>
          <a:p>
            <a:pPr>
              <a:lnSpc>
                <a:spcPts val="2182"/>
              </a:lnSpc>
            </a:pPr>
            <a:r>
              <a:rPr lang="zh-CN" altLang="en-US" dirty="0">
                <a:solidFill>
                  <a:srgbClr val="0000FF"/>
                </a:solidFill>
                <a:latin typeface="微软雅黑"/>
              </a:rPr>
              <a:t>查询 </a:t>
            </a:r>
            <a:r>
              <a:rPr lang="en-US" altLang="zh-CN" dirty="0">
                <a:solidFill>
                  <a:srgbClr val="0000FF"/>
                </a:solidFill>
                <a:latin typeface="Times New Roman"/>
              </a:rPr>
              <a:t>PubMed </a:t>
            </a:r>
            <a:r>
              <a:rPr lang="zh-CN" altLang="en-US" dirty="0">
                <a:solidFill>
                  <a:srgbClr val="0000FF"/>
                </a:solidFill>
                <a:latin typeface="微软雅黑"/>
              </a:rPr>
              <a:t>以获取</a:t>
            </a:r>
          </a:p>
        </p:txBody>
      </p:sp>
      <p:sp>
        <p:nvSpPr>
          <p:cNvPr id="30" name="TextBox 29"/>
          <p:cNvSpPr txBox="1"/>
          <p:nvPr/>
        </p:nvSpPr>
        <p:spPr>
          <a:xfrm>
            <a:off x="5442839" y="2748408"/>
            <a:ext cx="923330" cy="225703"/>
          </a:xfrm>
          <a:prstGeom prst="rect">
            <a:avLst/>
          </a:prstGeom>
          <a:noFill/>
        </p:spPr>
        <p:txBody>
          <a:bodyPr vert="horz" wrap="none" lIns="0" tIns="0" rIns="0" bIns="0" rtlCol="0">
            <a:spAutoFit/>
          </a:bodyPr>
          <a:lstStyle/>
          <a:p>
            <a:pPr>
              <a:lnSpc>
                <a:spcPts val="1730"/>
              </a:lnSpc>
            </a:pPr>
            <a:r>
              <a:rPr lang="zh-CN" altLang="en-US" dirty="0">
                <a:solidFill>
                  <a:srgbClr val="0000FF"/>
                </a:solidFill>
                <a:latin typeface="微软雅黑"/>
              </a:rPr>
              <a:t>候选摘要</a:t>
            </a:r>
          </a:p>
        </p:txBody>
      </p:sp>
      <p:sp>
        <p:nvSpPr>
          <p:cNvPr id="31" name="TextBox 30"/>
          <p:cNvSpPr txBox="1"/>
          <p:nvPr/>
        </p:nvSpPr>
        <p:spPr>
          <a:xfrm>
            <a:off x="7013012" y="3240563"/>
            <a:ext cx="3164696" cy="225703"/>
          </a:xfrm>
          <a:prstGeom prst="rect">
            <a:avLst/>
          </a:prstGeom>
          <a:noFill/>
        </p:spPr>
        <p:txBody>
          <a:bodyPr vert="horz" wrap="square" lIns="0" tIns="0" rIns="0" bIns="0" rtlCol="0">
            <a:spAutoFit/>
          </a:bodyPr>
          <a:lstStyle/>
          <a:p>
            <a:pPr>
              <a:lnSpc>
                <a:spcPts val="1730"/>
              </a:lnSpc>
            </a:pPr>
            <a:r>
              <a:rPr lang="zh-CN" altLang="en-US" dirty="0">
                <a:solidFill>
                  <a:srgbClr val="FF0000"/>
                </a:solidFill>
                <a:latin typeface="微软雅黑"/>
              </a:rPr>
              <a:t>人工找出值得全文审读的文章</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800" b="1" i="0" u="none" strike="noStrike" cap="none" normalizeH="0" baseline="0" smtClean="0">
            <a:ln>
              <a:noFill/>
            </a:ln>
            <a:solidFill>
              <a:schemeClr val="tx2"/>
            </a:solidFill>
            <a:effectLst/>
            <a:latin typeface="Verdana" panose="020B0604030504040204" pitchFamily="34" charset="0"/>
            <a:ea typeface="方正隶书简体"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800" b="1" i="0" u="none" strike="noStrike" cap="none" normalizeH="0" baseline="0" smtClean="0">
            <a:ln>
              <a:noFill/>
            </a:ln>
            <a:solidFill>
              <a:schemeClr val="tx2"/>
            </a:solidFill>
            <a:effectLst/>
            <a:latin typeface="Verdana" panose="020B0604030504040204" pitchFamily="34" charset="0"/>
            <a:ea typeface="方正隶书简体" pitchFamily="65"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1-网络安全基础</Template>
  <TotalTime>4418</TotalTime>
  <Words>3703</Words>
  <Application>Microsoft Office PowerPoint</Application>
  <PresentationFormat>宽屏</PresentationFormat>
  <Paragraphs>536</Paragraphs>
  <Slides>55</Slides>
  <Notes>19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55</vt:i4>
      </vt:variant>
    </vt:vector>
  </HeadingPairs>
  <TitlesOfParts>
    <vt:vector size="69" baseType="lpstr">
      <vt:lpstr>-apple-system</vt:lpstr>
      <vt:lpstr>华文楷体</vt:lpstr>
      <vt:lpstr>宋体</vt:lpstr>
      <vt:lpstr>微软雅黑</vt:lpstr>
      <vt:lpstr>Arial</vt:lpstr>
      <vt:lpstr>Calibri</vt:lpstr>
      <vt:lpstr>Cambria</vt:lpstr>
      <vt:lpstr>Cambria Math</vt:lpstr>
      <vt:lpstr>Corbel</vt:lpstr>
      <vt:lpstr>Palatino Linotype</vt:lpstr>
      <vt:lpstr>Times New Roman</vt:lpstr>
      <vt:lpstr>Verdana</vt:lpstr>
      <vt:lpstr>Wingdings</vt:lpstr>
      <vt:lpstr>Profile</vt:lpstr>
      <vt:lpstr>机器学习</vt:lpstr>
      <vt:lpstr>参考书：</vt:lpstr>
      <vt:lpstr>  </vt:lpstr>
      <vt:lpstr>人工智能与机器学习</vt:lpstr>
      <vt:lpstr>第一章    绪论  </vt:lpstr>
      <vt:lpstr>PowerPoint 演示文稿</vt:lpstr>
      <vt:lpstr>PowerPoint 演示文稿</vt:lpstr>
      <vt:lpstr>PowerPoint 演示文稿</vt:lpstr>
      <vt:lpstr>PowerPoint 演示文稿</vt:lpstr>
      <vt:lpstr>PowerPoint 演示文稿</vt:lpstr>
      <vt:lpstr>PowerPoint 演示文稿</vt:lpstr>
      <vt:lpstr>数据是机器学习的条件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神经网络研究进展</vt:lpstr>
      <vt:lpstr>神经网络研究进展</vt:lpstr>
      <vt:lpstr>机器学习已经“无处不在”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机器学习过程及基本术语</vt:lpstr>
      <vt:lpstr>机器学习过程及基本术语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Guangdong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曾碧</dc:creator>
  <cp:lastModifiedBy>z9215</cp:lastModifiedBy>
  <cp:revision>295</cp:revision>
  <dcterms:created xsi:type="dcterms:W3CDTF">2019-11-13T01:37:00Z</dcterms:created>
  <dcterms:modified xsi:type="dcterms:W3CDTF">2020-09-29T01:06:39Z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2052-11.1.0.9198</vt:lpwstr>
  </property>
</Properties>
</file>